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27" r:id="rId2"/>
    <p:sldId id="309" r:id="rId3"/>
    <p:sldId id="310" r:id="rId4"/>
    <p:sldId id="311" r:id="rId5"/>
    <p:sldId id="324" r:id="rId6"/>
    <p:sldId id="319" r:id="rId7"/>
    <p:sldId id="323" r:id="rId8"/>
    <p:sldId id="317" r:id="rId9"/>
    <p:sldId id="339" r:id="rId10"/>
    <p:sldId id="326" r:id="rId11"/>
    <p:sldId id="325" r:id="rId12"/>
    <p:sldId id="318" r:id="rId13"/>
    <p:sldId id="338" r:id="rId14"/>
    <p:sldId id="335" r:id="rId15"/>
    <p:sldId id="33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CD3"/>
    <a:srgbClr val="9AF8C5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321" autoAdjust="0"/>
  </p:normalViewPr>
  <p:slideViewPr>
    <p:cSldViewPr snapToGrid="0" snapToObjects="1">
      <p:cViewPr varScale="1">
        <p:scale>
          <a:sx n="69" d="100"/>
          <a:sy n="69" d="100"/>
        </p:scale>
        <p:origin x="11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F1ECF-1B15-4595-8AD0-F07B873C535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9DD4458-1682-47FC-9A45-DB529C2803FB}">
      <dgm:prSet phldrT="[Text]" custT="1"/>
      <dgm:spPr/>
      <dgm:t>
        <a:bodyPr/>
        <a:lstStyle/>
        <a:p>
          <a:r>
            <a:rPr lang="en-CA" sz="2000" dirty="0" smtClean="0"/>
            <a:t>Update licence content</a:t>
          </a:r>
          <a:endParaRPr lang="en-CA" sz="2000" dirty="0"/>
        </a:p>
      </dgm:t>
    </dgm:pt>
    <dgm:pt modelId="{C461197B-6971-4385-8383-955A155D6367}" type="parTrans" cxnId="{3E477BDC-7FAA-4753-AF38-8247DC89D9B6}">
      <dgm:prSet/>
      <dgm:spPr/>
      <dgm:t>
        <a:bodyPr/>
        <a:lstStyle/>
        <a:p>
          <a:endParaRPr lang="en-CA" sz="2000"/>
        </a:p>
      </dgm:t>
    </dgm:pt>
    <dgm:pt modelId="{AE87FED7-55CE-49C0-A055-4058FCEF474E}" type="sibTrans" cxnId="{3E477BDC-7FAA-4753-AF38-8247DC89D9B6}">
      <dgm:prSet/>
      <dgm:spPr/>
      <dgm:t>
        <a:bodyPr/>
        <a:lstStyle/>
        <a:p>
          <a:endParaRPr lang="en-CA" sz="2000"/>
        </a:p>
      </dgm:t>
    </dgm:pt>
    <dgm:pt modelId="{13BD728A-CF02-4B16-ADA5-F36481ED7984}">
      <dgm:prSet phldrT="[Text]" custT="1"/>
      <dgm:spPr/>
      <dgm:t>
        <a:bodyPr/>
        <a:lstStyle/>
        <a:p>
          <a:r>
            <a:rPr lang="en-CA" sz="2400" b="1" dirty="0" smtClean="0"/>
            <a:t>OTT</a:t>
          </a:r>
          <a:endParaRPr lang="en-CA" sz="2400" b="1" dirty="0"/>
        </a:p>
      </dgm:t>
    </dgm:pt>
    <dgm:pt modelId="{DC54C114-5D05-4AE1-B599-375913999D15}" type="parTrans" cxnId="{D1F8232E-DF4C-4A92-86C6-614963ED5F23}">
      <dgm:prSet/>
      <dgm:spPr/>
      <dgm:t>
        <a:bodyPr/>
        <a:lstStyle/>
        <a:p>
          <a:endParaRPr lang="en-CA" sz="2000"/>
        </a:p>
      </dgm:t>
    </dgm:pt>
    <dgm:pt modelId="{56D81D05-13F4-4529-92AA-3F320CD3BFC4}" type="sibTrans" cxnId="{D1F8232E-DF4C-4A92-86C6-614963ED5F23}">
      <dgm:prSet/>
      <dgm:spPr/>
      <dgm:t>
        <a:bodyPr/>
        <a:lstStyle/>
        <a:p>
          <a:endParaRPr lang="en-CA" sz="2000"/>
        </a:p>
      </dgm:t>
    </dgm:pt>
    <dgm:pt modelId="{AC729E82-E988-4E06-8680-82654441CE2E}">
      <dgm:prSet phldrT="[Text]" custT="1"/>
      <dgm:spPr/>
      <dgm:t>
        <a:bodyPr/>
        <a:lstStyle/>
        <a:p>
          <a:r>
            <a:rPr lang="en-CA" sz="2400" b="1" dirty="0" smtClean="0"/>
            <a:t>Cable TV</a:t>
          </a:r>
          <a:endParaRPr lang="en-CA" sz="2400" b="1" dirty="0"/>
        </a:p>
      </dgm:t>
    </dgm:pt>
    <dgm:pt modelId="{237A3083-48A3-40CC-BBF0-97DA199F8704}" type="parTrans" cxnId="{6B84B149-613E-4EEF-A56E-AE6DF4D54502}">
      <dgm:prSet/>
      <dgm:spPr/>
      <dgm:t>
        <a:bodyPr/>
        <a:lstStyle/>
        <a:p>
          <a:endParaRPr lang="en-CA" sz="2000"/>
        </a:p>
      </dgm:t>
    </dgm:pt>
    <dgm:pt modelId="{CA8D5790-0663-4EA1-AD77-26F71EFF53C0}" type="sibTrans" cxnId="{6B84B149-613E-4EEF-A56E-AE6DF4D54502}">
      <dgm:prSet/>
      <dgm:spPr/>
      <dgm:t>
        <a:bodyPr/>
        <a:lstStyle/>
        <a:p>
          <a:endParaRPr lang="en-CA" sz="2000"/>
        </a:p>
      </dgm:t>
    </dgm:pt>
    <dgm:pt modelId="{AF6D0FE5-7797-4335-A834-742320DB797E}">
      <dgm:prSet phldrT="[Text]" custT="1"/>
      <dgm:spPr/>
      <dgm:t>
        <a:bodyPr/>
        <a:lstStyle/>
        <a:p>
          <a:r>
            <a:rPr lang="en-CA" sz="2000" dirty="0" smtClean="0"/>
            <a:t>Distribution through cable infrastructure</a:t>
          </a:r>
          <a:endParaRPr lang="en-CA" sz="2000" dirty="0"/>
        </a:p>
      </dgm:t>
    </dgm:pt>
    <dgm:pt modelId="{F6416D99-121B-429F-BEFA-3873D79B4708}" type="parTrans" cxnId="{88EB3166-89F5-4837-9C4C-87A38E4801ED}">
      <dgm:prSet/>
      <dgm:spPr/>
      <dgm:t>
        <a:bodyPr/>
        <a:lstStyle/>
        <a:p>
          <a:endParaRPr lang="en-CA" sz="2000"/>
        </a:p>
      </dgm:t>
    </dgm:pt>
    <dgm:pt modelId="{2DA19603-F7A3-43E7-A2AE-B0F7299D0677}" type="sibTrans" cxnId="{88EB3166-89F5-4837-9C4C-87A38E4801ED}">
      <dgm:prSet/>
      <dgm:spPr/>
      <dgm:t>
        <a:bodyPr/>
        <a:lstStyle/>
        <a:p>
          <a:endParaRPr lang="en-CA" sz="2000"/>
        </a:p>
      </dgm:t>
    </dgm:pt>
    <dgm:pt modelId="{BB90F1B8-0341-44C7-98C3-749331BCB1B5}">
      <dgm:prSet phldrT="[Text]" custT="1"/>
      <dgm:spPr/>
      <dgm:t>
        <a:bodyPr/>
        <a:lstStyle/>
        <a:p>
          <a:r>
            <a:rPr lang="en-CA" sz="2000" dirty="0" smtClean="0"/>
            <a:t>More expensive for end consumer , lower margins</a:t>
          </a:r>
          <a:endParaRPr lang="en-CA" sz="2000" dirty="0"/>
        </a:p>
      </dgm:t>
    </dgm:pt>
    <dgm:pt modelId="{E842484D-A442-489C-A92E-8E04D8322B8A}" type="parTrans" cxnId="{81C944E2-9B46-43E1-A91F-63918FE5C344}">
      <dgm:prSet/>
      <dgm:spPr/>
      <dgm:t>
        <a:bodyPr/>
        <a:lstStyle/>
        <a:p>
          <a:endParaRPr lang="en-CA" sz="2000"/>
        </a:p>
      </dgm:t>
    </dgm:pt>
    <dgm:pt modelId="{AC91E166-4411-4577-A7D6-36D7DB315637}" type="sibTrans" cxnId="{81C944E2-9B46-43E1-A91F-63918FE5C344}">
      <dgm:prSet/>
      <dgm:spPr/>
      <dgm:t>
        <a:bodyPr/>
        <a:lstStyle/>
        <a:p>
          <a:endParaRPr lang="en-CA" sz="2000"/>
        </a:p>
      </dgm:t>
    </dgm:pt>
    <dgm:pt modelId="{EFC24380-7E77-4AC4-B7A2-5866829A76C9}">
      <dgm:prSet phldrT="[Text]" custT="1"/>
      <dgm:spPr/>
      <dgm:t>
        <a:bodyPr/>
        <a:lstStyle/>
        <a:p>
          <a:r>
            <a:rPr lang="en-CA" sz="2000" dirty="0" smtClean="0"/>
            <a:t>Obtain license content </a:t>
          </a:r>
          <a:endParaRPr lang="en-CA" sz="2000" dirty="0"/>
        </a:p>
      </dgm:t>
    </dgm:pt>
    <dgm:pt modelId="{2C87373F-2014-4A48-928D-AC8EBCDEF875}" type="parTrans" cxnId="{D5F2E181-45C4-4FE2-8933-0B4746CE1CC5}">
      <dgm:prSet/>
      <dgm:spPr/>
      <dgm:t>
        <a:bodyPr/>
        <a:lstStyle/>
        <a:p>
          <a:endParaRPr lang="en-CA" sz="2000"/>
        </a:p>
      </dgm:t>
    </dgm:pt>
    <dgm:pt modelId="{850DA2B0-3EA5-4655-8D1C-D17E9D4312FF}" type="sibTrans" cxnId="{D5F2E181-45C4-4FE2-8933-0B4746CE1CC5}">
      <dgm:prSet/>
      <dgm:spPr/>
      <dgm:t>
        <a:bodyPr/>
        <a:lstStyle/>
        <a:p>
          <a:endParaRPr lang="en-CA" sz="2000"/>
        </a:p>
      </dgm:t>
    </dgm:pt>
    <dgm:pt modelId="{0BA7FC31-1269-4176-AF4A-B9C0910DAE21}">
      <dgm:prSet phldrT="[Text]" custT="1"/>
      <dgm:spPr/>
      <dgm:t>
        <a:bodyPr/>
        <a:lstStyle/>
        <a:p>
          <a:r>
            <a:rPr lang="en-CA" sz="2000" dirty="0" smtClean="0"/>
            <a:t>Streaming through third party ISP’s</a:t>
          </a:r>
          <a:endParaRPr lang="en-CA" sz="2000" dirty="0"/>
        </a:p>
      </dgm:t>
    </dgm:pt>
    <dgm:pt modelId="{FCBB4143-8B75-42C2-8899-A33D0BE4758C}" type="parTrans" cxnId="{50861D4C-180F-46C0-AB60-8654D5BC731A}">
      <dgm:prSet/>
      <dgm:spPr/>
      <dgm:t>
        <a:bodyPr/>
        <a:lstStyle/>
        <a:p>
          <a:endParaRPr lang="en-CA" sz="2000"/>
        </a:p>
      </dgm:t>
    </dgm:pt>
    <dgm:pt modelId="{B32432E5-A86B-4CDC-8380-6A3A68B086CD}" type="sibTrans" cxnId="{50861D4C-180F-46C0-AB60-8654D5BC731A}">
      <dgm:prSet/>
      <dgm:spPr/>
      <dgm:t>
        <a:bodyPr/>
        <a:lstStyle/>
        <a:p>
          <a:endParaRPr lang="en-CA" sz="2000"/>
        </a:p>
      </dgm:t>
    </dgm:pt>
    <dgm:pt modelId="{40333802-580B-43FC-A6F5-1B261948E856}">
      <dgm:prSet phldrT="[Text]" custT="1"/>
      <dgm:spPr/>
      <dgm:t>
        <a:bodyPr/>
        <a:lstStyle/>
        <a:p>
          <a:r>
            <a:rPr lang="en-CA" sz="2000" dirty="0" smtClean="0"/>
            <a:t>Make affordable for end consumer </a:t>
          </a:r>
          <a:r>
            <a:rPr lang="en-CA" sz="2000" dirty="0" smtClean="0">
              <a:sym typeface="Wingdings" panose="05000000000000000000" pitchFamily="2" charset="2"/>
            </a:rPr>
            <a:t> Millennials</a:t>
          </a:r>
          <a:endParaRPr lang="en-CA" sz="2000" dirty="0"/>
        </a:p>
      </dgm:t>
    </dgm:pt>
    <dgm:pt modelId="{9FE109FD-A625-4639-98E2-903A765FA524}" type="parTrans" cxnId="{9A1414F1-7038-41E7-AE4E-F530948E61F1}">
      <dgm:prSet/>
      <dgm:spPr/>
      <dgm:t>
        <a:bodyPr/>
        <a:lstStyle/>
        <a:p>
          <a:endParaRPr lang="en-CA" sz="2000"/>
        </a:p>
      </dgm:t>
    </dgm:pt>
    <dgm:pt modelId="{A61CA430-FC90-4621-BED0-E20798643EED}" type="sibTrans" cxnId="{9A1414F1-7038-41E7-AE4E-F530948E61F1}">
      <dgm:prSet/>
      <dgm:spPr/>
      <dgm:t>
        <a:bodyPr/>
        <a:lstStyle/>
        <a:p>
          <a:endParaRPr lang="en-CA" sz="2000"/>
        </a:p>
      </dgm:t>
    </dgm:pt>
    <dgm:pt modelId="{AE04B96D-EC65-4E38-963E-3CEF66E52F52}" type="pres">
      <dgm:prSet presAssocID="{849F1ECF-1B15-4595-8AD0-F07B873C53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1B2193F-DB12-4F04-8467-22EE69AB60A7}" type="pres">
      <dgm:prSet presAssocID="{AC729E82-E988-4E06-8680-82654441CE2E}" presName="parentLin" presStyleCnt="0"/>
      <dgm:spPr/>
    </dgm:pt>
    <dgm:pt modelId="{A7CFA49C-544C-4104-AF87-D0FADFEA9CD6}" type="pres">
      <dgm:prSet presAssocID="{AC729E82-E988-4E06-8680-82654441CE2E}" presName="parentLeftMargin" presStyleLbl="node1" presStyleIdx="0" presStyleCnt="2"/>
      <dgm:spPr/>
      <dgm:t>
        <a:bodyPr/>
        <a:lstStyle/>
        <a:p>
          <a:endParaRPr lang="en-CA"/>
        </a:p>
      </dgm:t>
    </dgm:pt>
    <dgm:pt modelId="{300DA06F-7AFB-4552-843E-4E1B857C97F0}" type="pres">
      <dgm:prSet presAssocID="{AC729E82-E988-4E06-8680-82654441CE2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196D532-3F4E-4B8F-8ECF-767B6905F817}" type="pres">
      <dgm:prSet presAssocID="{AC729E82-E988-4E06-8680-82654441CE2E}" presName="negativeSpace" presStyleCnt="0"/>
      <dgm:spPr/>
    </dgm:pt>
    <dgm:pt modelId="{76C88650-CF7D-40E5-A80B-064ACA5C62ED}" type="pres">
      <dgm:prSet presAssocID="{AC729E82-E988-4E06-8680-82654441CE2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F29CA89-FCF5-4F89-8B6C-C8E0F0FCF972}" type="pres">
      <dgm:prSet presAssocID="{CA8D5790-0663-4EA1-AD77-26F71EFF53C0}" presName="spaceBetweenRectangles" presStyleCnt="0"/>
      <dgm:spPr/>
    </dgm:pt>
    <dgm:pt modelId="{584F1B86-53EB-470B-B462-ABB75E53E9F9}" type="pres">
      <dgm:prSet presAssocID="{13BD728A-CF02-4B16-ADA5-F36481ED7984}" presName="parentLin" presStyleCnt="0"/>
      <dgm:spPr/>
    </dgm:pt>
    <dgm:pt modelId="{A676B540-A094-4FEF-B0C3-9BB2274F0832}" type="pres">
      <dgm:prSet presAssocID="{13BD728A-CF02-4B16-ADA5-F36481ED7984}" presName="parentLeftMargin" presStyleLbl="node1" presStyleIdx="0" presStyleCnt="2"/>
      <dgm:spPr/>
      <dgm:t>
        <a:bodyPr/>
        <a:lstStyle/>
        <a:p>
          <a:endParaRPr lang="en-CA"/>
        </a:p>
      </dgm:t>
    </dgm:pt>
    <dgm:pt modelId="{220F301E-AD41-44D3-9E2F-7A6BAB6CFA35}" type="pres">
      <dgm:prSet presAssocID="{13BD728A-CF02-4B16-ADA5-F36481ED798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314252D-A447-4533-AC58-009D2F3A3118}" type="pres">
      <dgm:prSet presAssocID="{13BD728A-CF02-4B16-ADA5-F36481ED7984}" presName="negativeSpace" presStyleCnt="0"/>
      <dgm:spPr/>
    </dgm:pt>
    <dgm:pt modelId="{C4C165CE-D7A9-4C19-BCC7-33B5EF1CE46B}" type="pres">
      <dgm:prSet presAssocID="{13BD728A-CF02-4B16-ADA5-F36481ED798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0861D4C-180F-46C0-AB60-8654D5BC731A}" srcId="{13BD728A-CF02-4B16-ADA5-F36481ED7984}" destId="{0BA7FC31-1269-4176-AF4A-B9C0910DAE21}" srcOrd="1" destOrd="0" parTransId="{FCBB4143-8B75-42C2-8899-A33D0BE4758C}" sibTransId="{B32432E5-A86B-4CDC-8380-6A3A68B086CD}"/>
    <dgm:cxn modelId="{53F582A6-FBB9-4385-85AE-4AB16D8A1F19}" type="presOf" srcId="{13BD728A-CF02-4B16-ADA5-F36481ED7984}" destId="{220F301E-AD41-44D3-9E2F-7A6BAB6CFA35}" srcOrd="1" destOrd="0" presId="urn:microsoft.com/office/officeart/2005/8/layout/list1"/>
    <dgm:cxn modelId="{731B5EBE-51C0-4EFD-811D-BD55DF273D31}" type="presOf" srcId="{0BA7FC31-1269-4176-AF4A-B9C0910DAE21}" destId="{C4C165CE-D7A9-4C19-BCC7-33B5EF1CE46B}" srcOrd="0" destOrd="1" presId="urn:microsoft.com/office/officeart/2005/8/layout/list1"/>
    <dgm:cxn modelId="{426EDE9B-52AA-44AC-BD02-6BB923081E94}" type="presOf" srcId="{BB90F1B8-0341-44C7-98C3-749331BCB1B5}" destId="{76C88650-CF7D-40E5-A80B-064ACA5C62ED}" srcOrd="0" destOrd="2" presId="urn:microsoft.com/office/officeart/2005/8/layout/list1"/>
    <dgm:cxn modelId="{2436F3E2-A66E-499F-92CC-6F8D172E7476}" type="presOf" srcId="{AF6D0FE5-7797-4335-A834-742320DB797E}" destId="{76C88650-CF7D-40E5-A80B-064ACA5C62ED}" srcOrd="0" destOrd="1" presId="urn:microsoft.com/office/officeart/2005/8/layout/list1"/>
    <dgm:cxn modelId="{ABF2CA04-F933-466D-852B-5DB9A3D5B983}" type="presOf" srcId="{13BD728A-CF02-4B16-ADA5-F36481ED7984}" destId="{A676B540-A094-4FEF-B0C3-9BB2274F0832}" srcOrd="0" destOrd="0" presId="urn:microsoft.com/office/officeart/2005/8/layout/list1"/>
    <dgm:cxn modelId="{D5F2E181-45C4-4FE2-8933-0B4746CE1CC5}" srcId="{13BD728A-CF02-4B16-ADA5-F36481ED7984}" destId="{EFC24380-7E77-4AC4-B7A2-5866829A76C9}" srcOrd="0" destOrd="0" parTransId="{2C87373F-2014-4A48-928D-AC8EBCDEF875}" sibTransId="{850DA2B0-3EA5-4655-8D1C-D17E9D4312FF}"/>
    <dgm:cxn modelId="{3E477BDC-7FAA-4753-AF38-8247DC89D9B6}" srcId="{AC729E82-E988-4E06-8680-82654441CE2E}" destId="{A9DD4458-1682-47FC-9A45-DB529C2803FB}" srcOrd="0" destOrd="0" parTransId="{C461197B-6971-4385-8383-955A155D6367}" sibTransId="{AE87FED7-55CE-49C0-A055-4058FCEF474E}"/>
    <dgm:cxn modelId="{856ACBFA-14F9-4557-A969-F2EE3B1C772D}" type="presOf" srcId="{40333802-580B-43FC-A6F5-1B261948E856}" destId="{C4C165CE-D7A9-4C19-BCC7-33B5EF1CE46B}" srcOrd="0" destOrd="2" presId="urn:microsoft.com/office/officeart/2005/8/layout/list1"/>
    <dgm:cxn modelId="{76D56943-69A5-4C05-A8E0-621C08E47073}" type="presOf" srcId="{AC729E82-E988-4E06-8680-82654441CE2E}" destId="{A7CFA49C-544C-4104-AF87-D0FADFEA9CD6}" srcOrd="0" destOrd="0" presId="urn:microsoft.com/office/officeart/2005/8/layout/list1"/>
    <dgm:cxn modelId="{981036D1-BA0B-4F29-B51A-474657B0BEF0}" type="presOf" srcId="{A9DD4458-1682-47FC-9A45-DB529C2803FB}" destId="{76C88650-CF7D-40E5-A80B-064ACA5C62ED}" srcOrd="0" destOrd="0" presId="urn:microsoft.com/office/officeart/2005/8/layout/list1"/>
    <dgm:cxn modelId="{D1F8232E-DF4C-4A92-86C6-614963ED5F23}" srcId="{849F1ECF-1B15-4595-8AD0-F07B873C535B}" destId="{13BD728A-CF02-4B16-ADA5-F36481ED7984}" srcOrd="1" destOrd="0" parTransId="{DC54C114-5D05-4AE1-B599-375913999D15}" sibTransId="{56D81D05-13F4-4529-92AA-3F320CD3BFC4}"/>
    <dgm:cxn modelId="{88EB3166-89F5-4837-9C4C-87A38E4801ED}" srcId="{AC729E82-E988-4E06-8680-82654441CE2E}" destId="{AF6D0FE5-7797-4335-A834-742320DB797E}" srcOrd="1" destOrd="0" parTransId="{F6416D99-121B-429F-BEFA-3873D79B4708}" sibTransId="{2DA19603-F7A3-43E7-A2AE-B0F7299D0677}"/>
    <dgm:cxn modelId="{A31272A0-9D4B-4785-A8B1-1849BC9BEAC2}" type="presOf" srcId="{849F1ECF-1B15-4595-8AD0-F07B873C535B}" destId="{AE04B96D-EC65-4E38-963E-3CEF66E52F52}" srcOrd="0" destOrd="0" presId="urn:microsoft.com/office/officeart/2005/8/layout/list1"/>
    <dgm:cxn modelId="{81C944E2-9B46-43E1-A91F-63918FE5C344}" srcId="{AC729E82-E988-4E06-8680-82654441CE2E}" destId="{BB90F1B8-0341-44C7-98C3-749331BCB1B5}" srcOrd="2" destOrd="0" parTransId="{E842484D-A442-489C-A92E-8E04D8322B8A}" sibTransId="{AC91E166-4411-4577-A7D6-36D7DB315637}"/>
    <dgm:cxn modelId="{6B84B149-613E-4EEF-A56E-AE6DF4D54502}" srcId="{849F1ECF-1B15-4595-8AD0-F07B873C535B}" destId="{AC729E82-E988-4E06-8680-82654441CE2E}" srcOrd="0" destOrd="0" parTransId="{237A3083-48A3-40CC-BBF0-97DA199F8704}" sibTransId="{CA8D5790-0663-4EA1-AD77-26F71EFF53C0}"/>
    <dgm:cxn modelId="{3A2AE2B7-6E61-4CD9-9603-D5A7A1C989AC}" type="presOf" srcId="{AC729E82-E988-4E06-8680-82654441CE2E}" destId="{300DA06F-7AFB-4552-843E-4E1B857C97F0}" srcOrd="1" destOrd="0" presId="urn:microsoft.com/office/officeart/2005/8/layout/list1"/>
    <dgm:cxn modelId="{9A1414F1-7038-41E7-AE4E-F530948E61F1}" srcId="{13BD728A-CF02-4B16-ADA5-F36481ED7984}" destId="{40333802-580B-43FC-A6F5-1B261948E856}" srcOrd="2" destOrd="0" parTransId="{9FE109FD-A625-4639-98E2-903A765FA524}" sibTransId="{A61CA430-FC90-4621-BED0-E20798643EED}"/>
    <dgm:cxn modelId="{35411850-CB7A-4742-9E45-B899B26119DC}" type="presOf" srcId="{EFC24380-7E77-4AC4-B7A2-5866829A76C9}" destId="{C4C165CE-D7A9-4C19-BCC7-33B5EF1CE46B}" srcOrd="0" destOrd="0" presId="urn:microsoft.com/office/officeart/2005/8/layout/list1"/>
    <dgm:cxn modelId="{C6CBC719-9135-4EDB-9D4B-6370BC3BA3B1}" type="presParOf" srcId="{AE04B96D-EC65-4E38-963E-3CEF66E52F52}" destId="{01B2193F-DB12-4F04-8467-22EE69AB60A7}" srcOrd="0" destOrd="0" presId="urn:microsoft.com/office/officeart/2005/8/layout/list1"/>
    <dgm:cxn modelId="{5E145EBE-6843-40B1-B44A-40795C418F13}" type="presParOf" srcId="{01B2193F-DB12-4F04-8467-22EE69AB60A7}" destId="{A7CFA49C-544C-4104-AF87-D0FADFEA9CD6}" srcOrd="0" destOrd="0" presId="urn:microsoft.com/office/officeart/2005/8/layout/list1"/>
    <dgm:cxn modelId="{0D515CB3-71EA-48AC-A795-E44D1B3371EB}" type="presParOf" srcId="{01B2193F-DB12-4F04-8467-22EE69AB60A7}" destId="{300DA06F-7AFB-4552-843E-4E1B857C97F0}" srcOrd="1" destOrd="0" presId="urn:microsoft.com/office/officeart/2005/8/layout/list1"/>
    <dgm:cxn modelId="{66773843-85D9-4636-8AE4-806FA561A741}" type="presParOf" srcId="{AE04B96D-EC65-4E38-963E-3CEF66E52F52}" destId="{1196D532-3F4E-4B8F-8ECF-767B6905F817}" srcOrd="1" destOrd="0" presId="urn:microsoft.com/office/officeart/2005/8/layout/list1"/>
    <dgm:cxn modelId="{D1D4947B-8D65-434F-9858-C3DC3BA40595}" type="presParOf" srcId="{AE04B96D-EC65-4E38-963E-3CEF66E52F52}" destId="{76C88650-CF7D-40E5-A80B-064ACA5C62ED}" srcOrd="2" destOrd="0" presId="urn:microsoft.com/office/officeart/2005/8/layout/list1"/>
    <dgm:cxn modelId="{982B7189-D8A2-4C15-A70B-CD4B00D2750E}" type="presParOf" srcId="{AE04B96D-EC65-4E38-963E-3CEF66E52F52}" destId="{8F29CA89-FCF5-4F89-8B6C-C8E0F0FCF972}" srcOrd="3" destOrd="0" presId="urn:microsoft.com/office/officeart/2005/8/layout/list1"/>
    <dgm:cxn modelId="{4C25FD65-3654-4933-B33D-174484CA1CDE}" type="presParOf" srcId="{AE04B96D-EC65-4E38-963E-3CEF66E52F52}" destId="{584F1B86-53EB-470B-B462-ABB75E53E9F9}" srcOrd="4" destOrd="0" presId="urn:microsoft.com/office/officeart/2005/8/layout/list1"/>
    <dgm:cxn modelId="{513195FA-B935-4C5F-B38D-B11588CAF726}" type="presParOf" srcId="{584F1B86-53EB-470B-B462-ABB75E53E9F9}" destId="{A676B540-A094-4FEF-B0C3-9BB2274F0832}" srcOrd="0" destOrd="0" presId="urn:microsoft.com/office/officeart/2005/8/layout/list1"/>
    <dgm:cxn modelId="{D46BCF28-3E2C-4C84-B785-15ACA16F877D}" type="presParOf" srcId="{584F1B86-53EB-470B-B462-ABB75E53E9F9}" destId="{220F301E-AD41-44D3-9E2F-7A6BAB6CFA35}" srcOrd="1" destOrd="0" presId="urn:microsoft.com/office/officeart/2005/8/layout/list1"/>
    <dgm:cxn modelId="{8885D13A-2653-4EF2-9798-3D8A3CA24A4C}" type="presParOf" srcId="{AE04B96D-EC65-4E38-963E-3CEF66E52F52}" destId="{1314252D-A447-4533-AC58-009D2F3A3118}" srcOrd="5" destOrd="0" presId="urn:microsoft.com/office/officeart/2005/8/layout/list1"/>
    <dgm:cxn modelId="{9794AD5B-CDFB-4CC9-AD5B-504A19B79207}" type="presParOf" srcId="{AE04B96D-EC65-4E38-963E-3CEF66E52F52}" destId="{C4C165CE-D7A9-4C19-BCC7-33B5EF1CE4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EB04B0-465E-46A6-98F2-80F2948A72BA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E66171E-1B84-4AD8-934F-19E400986599}">
      <dgm:prSet phldrT="[Text]" custT="1"/>
      <dgm:spPr/>
      <dgm:t>
        <a:bodyPr/>
        <a:lstStyle/>
        <a:p>
          <a:r>
            <a:rPr lang="en-CA" sz="3200" dirty="0" smtClean="0"/>
            <a:t>Pro’s</a:t>
          </a:r>
          <a:endParaRPr lang="en-CA" sz="3200" dirty="0"/>
        </a:p>
      </dgm:t>
    </dgm:pt>
    <dgm:pt modelId="{B8D5A9DF-C760-4743-A01D-4B62C6621554}" type="parTrans" cxnId="{F509AFC0-60C1-447C-B21A-F87462B23517}">
      <dgm:prSet/>
      <dgm:spPr/>
      <dgm:t>
        <a:bodyPr/>
        <a:lstStyle/>
        <a:p>
          <a:endParaRPr lang="en-CA"/>
        </a:p>
      </dgm:t>
    </dgm:pt>
    <dgm:pt modelId="{DBA02669-1AFB-4C81-94B7-795D42C39C1E}" type="sibTrans" cxnId="{F509AFC0-60C1-447C-B21A-F87462B23517}">
      <dgm:prSet/>
      <dgm:spPr/>
      <dgm:t>
        <a:bodyPr/>
        <a:lstStyle/>
        <a:p>
          <a:endParaRPr lang="en-CA"/>
        </a:p>
      </dgm:t>
    </dgm:pt>
    <dgm:pt modelId="{53B2DF53-2967-41D0-930B-907D8FC5C2A8}">
      <dgm:prSet phldrT="[Text]"/>
      <dgm:spPr/>
      <dgm:t>
        <a:bodyPr/>
        <a:lstStyle/>
        <a:p>
          <a:r>
            <a:rPr lang="en-CA" dirty="0" smtClean="0"/>
            <a:t>Increase </a:t>
          </a:r>
          <a:r>
            <a:rPr lang="en-CA" dirty="0" err="1" smtClean="0"/>
            <a:t>DirectTV’s</a:t>
          </a:r>
          <a:r>
            <a:rPr lang="en-CA" dirty="0" smtClean="0"/>
            <a:t> marketability</a:t>
          </a:r>
          <a:endParaRPr lang="en-CA" dirty="0"/>
        </a:p>
      </dgm:t>
    </dgm:pt>
    <dgm:pt modelId="{B484AE56-9660-441B-89D7-AC55FCBE0E7E}" type="parTrans" cxnId="{98B7A80B-964D-4700-8BAE-A02B917F2884}">
      <dgm:prSet/>
      <dgm:spPr/>
      <dgm:t>
        <a:bodyPr/>
        <a:lstStyle/>
        <a:p>
          <a:endParaRPr lang="en-CA"/>
        </a:p>
      </dgm:t>
    </dgm:pt>
    <dgm:pt modelId="{66B711B3-953E-409E-BBC9-6B8542F3C974}" type="sibTrans" cxnId="{98B7A80B-964D-4700-8BAE-A02B917F2884}">
      <dgm:prSet/>
      <dgm:spPr/>
      <dgm:t>
        <a:bodyPr/>
        <a:lstStyle/>
        <a:p>
          <a:endParaRPr lang="en-CA"/>
        </a:p>
      </dgm:t>
    </dgm:pt>
    <dgm:pt modelId="{67B545E3-30D3-44FD-889E-6685FE9CFA10}">
      <dgm:prSet phldrT="[Text]"/>
      <dgm:spPr/>
      <dgm:t>
        <a:bodyPr/>
        <a:lstStyle/>
        <a:p>
          <a:endParaRPr lang="en-CA" dirty="0"/>
        </a:p>
      </dgm:t>
    </dgm:pt>
    <dgm:pt modelId="{94FD2A4F-F6AC-4E48-AC34-24047E064666}" type="parTrans" cxnId="{9B877DB8-2E93-4546-91E0-64F221992361}">
      <dgm:prSet/>
      <dgm:spPr/>
      <dgm:t>
        <a:bodyPr/>
        <a:lstStyle/>
        <a:p>
          <a:endParaRPr lang="en-CA"/>
        </a:p>
      </dgm:t>
    </dgm:pt>
    <dgm:pt modelId="{A03038E3-9A5D-4C59-9FCD-4AEEC051606C}" type="sibTrans" cxnId="{9B877DB8-2E93-4546-91E0-64F221992361}">
      <dgm:prSet/>
      <dgm:spPr/>
      <dgm:t>
        <a:bodyPr/>
        <a:lstStyle/>
        <a:p>
          <a:endParaRPr lang="en-CA"/>
        </a:p>
      </dgm:t>
    </dgm:pt>
    <dgm:pt modelId="{7026F5ED-3D3D-474F-B751-BA545689EAF9}">
      <dgm:prSet phldrT="[Text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CA" sz="3200" dirty="0" smtClean="0"/>
            <a:t>Con’s</a:t>
          </a:r>
          <a:endParaRPr lang="en-CA" sz="3200" dirty="0"/>
        </a:p>
      </dgm:t>
    </dgm:pt>
    <dgm:pt modelId="{B029D81D-0313-4F7B-BC0C-28DA7CFC4B9C}" type="parTrans" cxnId="{6A0A0309-C589-4595-A7F2-6B8A36163A8D}">
      <dgm:prSet/>
      <dgm:spPr/>
      <dgm:t>
        <a:bodyPr/>
        <a:lstStyle/>
        <a:p>
          <a:endParaRPr lang="en-CA"/>
        </a:p>
      </dgm:t>
    </dgm:pt>
    <dgm:pt modelId="{25901DE5-59DC-48C0-95E7-BAE8562E1C86}" type="sibTrans" cxnId="{6A0A0309-C589-4595-A7F2-6B8A36163A8D}">
      <dgm:prSet/>
      <dgm:spPr/>
      <dgm:t>
        <a:bodyPr/>
        <a:lstStyle/>
        <a:p>
          <a:endParaRPr lang="en-CA"/>
        </a:p>
      </dgm:t>
    </dgm:pt>
    <dgm:pt modelId="{BCDA7362-C473-4FFB-835D-42173AB26A3C}">
      <dgm:prSet phldrT="[Text]"/>
      <dgm:spPr/>
      <dgm:t>
        <a:bodyPr/>
        <a:lstStyle/>
        <a:p>
          <a:r>
            <a:rPr lang="en-CA" dirty="0" smtClean="0"/>
            <a:t>Slowing subscriber growth (0.9%)</a:t>
          </a:r>
          <a:endParaRPr lang="en-CA" dirty="0"/>
        </a:p>
      </dgm:t>
    </dgm:pt>
    <dgm:pt modelId="{E50EC954-C084-437D-8286-3331CC1C9E72}" type="parTrans" cxnId="{429C267F-3437-41E3-B6BA-A7E2F04350AE}">
      <dgm:prSet/>
      <dgm:spPr/>
      <dgm:t>
        <a:bodyPr/>
        <a:lstStyle/>
        <a:p>
          <a:endParaRPr lang="en-CA"/>
        </a:p>
      </dgm:t>
    </dgm:pt>
    <dgm:pt modelId="{13C1E31D-0D10-4000-83A2-B538D060550C}" type="sibTrans" cxnId="{429C267F-3437-41E3-B6BA-A7E2F04350AE}">
      <dgm:prSet/>
      <dgm:spPr/>
      <dgm:t>
        <a:bodyPr/>
        <a:lstStyle/>
        <a:p>
          <a:endParaRPr lang="en-CA"/>
        </a:p>
      </dgm:t>
    </dgm:pt>
    <dgm:pt modelId="{F5BA9890-0207-4D72-ACC2-FD1D77895C35}">
      <dgm:prSet phldrT="[Text]"/>
      <dgm:spPr/>
      <dgm:t>
        <a:bodyPr/>
        <a:lstStyle/>
        <a:p>
          <a:r>
            <a:rPr lang="en-CA" dirty="0" smtClean="0"/>
            <a:t>New to competitive content segment with minimal experience</a:t>
          </a:r>
          <a:endParaRPr lang="en-CA" dirty="0"/>
        </a:p>
      </dgm:t>
    </dgm:pt>
    <dgm:pt modelId="{8DAD6716-6C1D-488B-858D-4C1452939B88}" type="parTrans" cxnId="{5C3E488C-F065-4F84-BA65-0E33131E19C4}">
      <dgm:prSet/>
      <dgm:spPr/>
      <dgm:t>
        <a:bodyPr/>
        <a:lstStyle/>
        <a:p>
          <a:endParaRPr lang="en-CA"/>
        </a:p>
      </dgm:t>
    </dgm:pt>
    <dgm:pt modelId="{23F7A419-4E5F-42E8-B3D6-C48C5FF7FED3}" type="sibTrans" cxnId="{5C3E488C-F065-4F84-BA65-0E33131E19C4}">
      <dgm:prSet/>
      <dgm:spPr/>
      <dgm:t>
        <a:bodyPr/>
        <a:lstStyle/>
        <a:p>
          <a:endParaRPr lang="en-CA"/>
        </a:p>
      </dgm:t>
    </dgm:pt>
    <dgm:pt modelId="{61BCD328-2B62-4416-823D-0F7FF2BF08EE}">
      <dgm:prSet phldrT="[Text]"/>
      <dgm:spPr/>
      <dgm:t>
        <a:bodyPr/>
        <a:lstStyle/>
        <a:p>
          <a:r>
            <a:rPr lang="en-CA" dirty="0" smtClean="0"/>
            <a:t>Synergies </a:t>
          </a:r>
          <a:endParaRPr lang="en-CA" dirty="0"/>
        </a:p>
      </dgm:t>
    </dgm:pt>
    <dgm:pt modelId="{682AAA3C-0242-400E-847B-467239848549}" type="parTrans" cxnId="{6989B126-96A2-44ED-9C87-E56AC4A4405E}">
      <dgm:prSet/>
      <dgm:spPr/>
      <dgm:t>
        <a:bodyPr/>
        <a:lstStyle/>
        <a:p>
          <a:endParaRPr lang="en-CA"/>
        </a:p>
      </dgm:t>
    </dgm:pt>
    <dgm:pt modelId="{715ED063-BF1A-45CB-A335-C58F754278AD}" type="sibTrans" cxnId="{6989B126-96A2-44ED-9C87-E56AC4A4405E}">
      <dgm:prSet/>
      <dgm:spPr/>
      <dgm:t>
        <a:bodyPr/>
        <a:lstStyle/>
        <a:p>
          <a:endParaRPr lang="en-CA"/>
        </a:p>
      </dgm:t>
    </dgm:pt>
    <dgm:pt modelId="{54951523-8F67-4737-950C-33F4209E4370}">
      <dgm:prSet phldrT="[Text]"/>
      <dgm:spPr/>
      <dgm:t>
        <a:bodyPr/>
        <a:lstStyle/>
        <a:p>
          <a:r>
            <a:rPr lang="en-CA" dirty="0" smtClean="0"/>
            <a:t>International exposure</a:t>
          </a:r>
          <a:endParaRPr lang="en-CA" dirty="0"/>
        </a:p>
      </dgm:t>
    </dgm:pt>
    <dgm:pt modelId="{5D18D1C4-FF2E-4982-ACC0-7E2E9A2E2E70}" type="parTrans" cxnId="{645193B8-64E7-42AF-8E26-D736B907592A}">
      <dgm:prSet/>
      <dgm:spPr/>
      <dgm:t>
        <a:bodyPr/>
        <a:lstStyle/>
        <a:p>
          <a:endParaRPr lang="en-CA"/>
        </a:p>
      </dgm:t>
    </dgm:pt>
    <dgm:pt modelId="{DF1EEEC6-D381-4574-9DD5-078582CB6104}" type="sibTrans" cxnId="{645193B8-64E7-42AF-8E26-D736B907592A}">
      <dgm:prSet/>
      <dgm:spPr/>
      <dgm:t>
        <a:bodyPr/>
        <a:lstStyle/>
        <a:p>
          <a:endParaRPr lang="en-CA"/>
        </a:p>
      </dgm:t>
    </dgm:pt>
    <dgm:pt modelId="{EE303137-5AED-496B-83ED-BC41AA10D49F}" type="pres">
      <dgm:prSet presAssocID="{37EB04B0-465E-46A6-98F2-80F2948A72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7ABAE81-47D1-4B62-92C6-BC1C57582561}" type="pres">
      <dgm:prSet presAssocID="{7E66171E-1B84-4AD8-934F-19E400986599}" presName="composite" presStyleCnt="0"/>
      <dgm:spPr/>
    </dgm:pt>
    <dgm:pt modelId="{291B9449-C8FB-4D17-B4F8-0D66A4B5797A}" type="pres">
      <dgm:prSet presAssocID="{7E66171E-1B84-4AD8-934F-19E40098659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39BDD7A-87FC-4478-A1C9-9DA7D1C130FB}" type="pres">
      <dgm:prSet presAssocID="{7E66171E-1B84-4AD8-934F-19E40098659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7D0F013-9647-470A-B185-E8FC3140D335}" type="pres">
      <dgm:prSet presAssocID="{DBA02669-1AFB-4C81-94B7-795D42C39C1E}" presName="space" presStyleCnt="0"/>
      <dgm:spPr/>
    </dgm:pt>
    <dgm:pt modelId="{9D09E3D5-F94D-4F87-A4FE-054169FD012A}" type="pres">
      <dgm:prSet presAssocID="{7026F5ED-3D3D-474F-B751-BA545689EAF9}" presName="composite" presStyleCnt="0"/>
      <dgm:spPr/>
    </dgm:pt>
    <dgm:pt modelId="{3C6BFE89-AE76-4473-B155-24628F529823}" type="pres">
      <dgm:prSet presAssocID="{7026F5ED-3D3D-474F-B751-BA545689EAF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8DFB6DA-1E11-413E-8830-1A7D0D62B5EC}" type="pres">
      <dgm:prSet presAssocID="{7026F5ED-3D3D-474F-B751-BA545689EAF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F33BABE-DCD2-4747-BFF2-ED856B53E8F1}" type="presOf" srcId="{54951523-8F67-4737-950C-33F4209E4370}" destId="{939BDD7A-87FC-4478-A1C9-9DA7D1C130FB}" srcOrd="0" destOrd="1" presId="urn:microsoft.com/office/officeart/2005/8/layout/hList1"/>
    <dgm:cxn modelId="{98B7A80B-964D-4700-8BAE-A02B917F2884}" srcId="{7E66171E-1B84-4AD8-934F-19E400986599}" destId="{53B2DF53-2967-41D0-930B-907D8FC5C2A8}" srcOrd="0" destOrd="0" parTransId="{B484AE56-9660-441B-89D7-AC55FCBE0E7E}" sibTransId="{66B711B3-953E-409E-BBC9-6B8542F3C974}"/>
    <dgm:cxn modelId="{9B877DB8-2E93-4546-91E0-64F221992361}" srcId="{7E66171E-1B84-4AD8-934F-19E400986599}" destId="{67B545E3-30D3-44FD-889E-6685FE9CFA10}" srcOrd="3" destOrd="0" parTransId="{94FD2A4F-F6AC-4E48-AC34-24047E064666}" sibTransId="{A03038E3-9A5D-4C59-9FCD-4AEEC051606C}"/>
    <dgm:cxn modelId="{4B03B8EC-57BD-4104-B85A-7371A118B8FC}" type="presOf" srcId="{BCDA7362-C473-4FFB-835D-42173AB26A3C}" destId="{78DFB6DA-1E11-413E-8830-1A7D0D62B5EC}" srcOrd="0" destOrd="0" presId="urn:microsoft.com/office/officeart/2005/8/layout/hList1"/>
    <dgm:cxn modelId="{6A0A0309-C589-4595-A7F2-6B8A36163A8D}" srcId="{37EB04B0-465E-46A6-98F2-80F2948A72BA}" destId="{7026F5ED-3D3D-474F-B751-BA545689EAF9}" srcOrd="1" destOrd="0" parTransId="{B029D81D-0313-4F7B-BC0C-28DA7CFC4B9C}" sibTransId="{25901DE5-59DC-48C0-95E7-BAE8562E1C86}"/>
    <dgm:cxn modelId="{697FBD4F-D9D1-45B3-B792-96E65A272FCA}" type="presOf" srcId="{53B2DF53-2967-41D0-930B-907D8FC5C2A8}" destId="{939BDD7A-87FC-4478-A1C9-9DA7D1C130FB}" srcOrd="0" destOrd="0" presId="urn:microsoft.com/office/officeart/2005/8/layout/hList1"/>
    <dgm:cxn modelId="{C377240B-18E3-4C06-9FA9-1383FC15A10D}" type="presOf" srcId="{F5BA9890-0207-4D72-ACC2-FD1D77895C35}" destId="{78DFB6DA-1E11-413E-8830-1A7D0D62B5EC}" srcOrd="0" destOrd="1" presId="urn:microsoft.com/office/officeart/2005/8/layout/hList1"/>
    <dgm:cxn modelId="{645193B8-64E7-42AF-8E26-D736B907592A}" srcId="{7E66171E-1B84-4AD8-934F-19E400986599}" destId="{54951523-8F67-4737-950C-33F4209E4370}" srcOrd="1" destOrd="0" parTransId="{5D18D1C4-FF2E-4982-ACC0-7E2E9A2E2E70}" sibTransId="{DF1EEEC6-D381-4574-9DD5-078582CB6104}"/>
    <dgm:cxn modelId="{429C267F-3437-41E3-B6BA-A7E2F04350AE}" srcId="{7026F5ED-3D3D-474F-B751-BA545689EAF9}" destId="{BCDA7362-C473-4FFB-835D-42173AB26A3C}" srcOrd="0" destOrd="0" parTransId="{E50EC954-C084-437D-8286-3331CC1C9E72}" sibTransId="{13C1E31D-0D10-4000-83A2-B538D060550C}"/>
    <dgm:cxn modelId="{4C820BDB-9DDE-4674-A9C1-C0023D4C447D}" type="presOf" srcId="{7E66171E-1B84-4AD8-934F-19E400986599}" destId="{291B9449-C8FB-4D17-B4F8-0D66A4B5797A}" srcOrd="0" destOrd="0" presId="urn:microsoft.com/office/officeart/2005/8/layout/hList1"/>
    <dgm:cxn modelId="{5C3E488C-F065-4F84-BA65-0E33131E19C4}" srcId="{7026F5ED-3D3D-474F-B751-BA545689EAF9}" destId="{F5BA9890-0207-4D72-ACC2-FD1D77895C35}" srcOrd="1" destOrd="0" parTransId="{8DAD6716-6C1D-488B-858D-4C1452939B88}" sibTransId="{23F7A419-4E5F-42E8-B3D6-C48C5FF7FED3}"/>
    <dgm:cxn modelId="{F509AFC0-60C1-447C-B21A-F87462B23517}" srcId="{37EB04B0-465E-46A6-98F2-80F2948A72BA}" destId="{7E66171E-1B84-4AD8-934F-19E400986599}" srcOrd="0" destOrd="0" parTransId="{B8D5A9DF-C760-4743-A01D-4B62C6621554}" sibTransId="{DBA02669-1AFB-4C81-94B7-795D42C39C1E}"/>
    <dgm:cxn modelId="{25A3E90B-0756-49BC-8452-414391D79DFF}" type="presOf" srcId="{61BCD328-2B62-4416-823D-0F7FF2BF08EE}" destId="{939BDD7A-87FC-4478-A1C9-9DA7D1C130FB}" srcOrd="0" destOrd="2" presId="urn:microsoft.com/office/officeart/2005/8/layout/hList1"/>
    <dgm:cxn modelId="{6A47D5CE-F7A5-4A54-8466-3FE2BB7D0E2A}" type="presOf" srcId="{37EB04B0-465E-46A6-98F2-80F2948A72BA}" destId="{EE303137-5AED-496B-83ED-BC41AA10D49F}" srcOrd="0" destOrd="0" presId="urn:microsoft.com/office/officeart/2005/8/layout/hList1"/>
    <dgm:cxn modelId="{EC998319-AFD6-43AA-A3D6-3FE66CC82C97}" type="presOf" srcId="{7026F5ED-3D3D-474F-B751-BA545689EAF9}" destId="{3C6BFE89-AE76-4473-B155-24628F529823}" srcOrd="0" destOrd="0" presId="urn:microsoft.com/office/officeart/2005/8/layout/hList1"/>
    <dgm:cxn modelId="{6989B126-96A2-44ED-9C87-E56AC4A4405E}" srcId="{7E66171E-1B84-4AD8-934F-19E400986599}" destId="{61BCD328-2B62-4416-823D-0F7FF2BF08EE}" srcOrd="2" destOrd="0" parTransId="{682AAA3C-0242-400E-847B-467239848549}" sibTransId="{715ED063-BF1A-45CB-A335-C58F754278AD}"/>
    <dgm:cxn modelId="{EA12AD4F-F111-420B-9EB4-433AAE20794C}" type="presOf" srcId="{67B545E3-30D3-44FD-889E-6685FE9CFA10}" destId="{939BDD7A-87FC-4478-A1C9-9DA7D1C130FB}" srcOrd="0" destOrd="3" presId="urn:microsoft.com/office/officeart/2005/8/layout/hList1"/>
    <dgm:cxn modelId="{E00AE57E-D2A8-47A0-A4A8-5EB838A80D84}" type="presParOf" srcId="{EE303137-5AED-496B-83ED-BC41AA10D49F}" destId="{17ABAE81-47D1-4B62-92C6-BC1C57582561}" srcOrd="0" destOrd="0" presId="urn:microsoft.com/office/officeart/2005/8/layout/hList1"/>
    <dgm:cxn modelId="{155C09B0-FB21-4FA2-94CA-E57B2BAAD146}" type="presParOf" srcId="{17ABAE81-47D1-4B62-92C6-BC1C57582561}" destId="{291B9449-C8FB-4D17-B4F8-0D66A4B5797A}" srcOrd="0" destOrd="0" presId="urn:microsoft.com/office/officeart/2005/8/layout/hList1"/>
    <dgm:cxn modelId="{298E6B86-D633-4DEA-BB9F-C2B8F0BA8C3D}" type="presParOf" srcId="{17ABAE81-47D1-4B62-92C6-BC1C57582561}" destId="{939BDD7A-87FC-4478-A1C9-9DA7D1C130FB}" srcOrd="1" destOrd="0" presId="urn:microsoft.com/office/officeart/2005/8/layout/hList1"/>
    <dgm:cxn modelId="{79419CA7-70E4-48CA-B6AD-40B58E4362F8}" type="presParOf" srcId="{EE303137-5AED-496B-83ED-BC41AA10D49F}" destId="{67D0F013-9647-470A-B185-E8FC3140D335}" srcOrd="1" destOrd="0" presId="urn:microsoft.com/office/officeart/2005/8/layout/hList1"/>
    <dgm:cxn modelId="{27FFF33C-1DDE-49ED-AD0F-0ADCA5B5090E}" type="presParOf" srcId="{EE303137-5AED-496B-83ED-BC41AA10D49F}" destId="{9D09E3D5-F94D-4F87-A4FE-054169FD012A}" srcOrd="2" destOrd="0" presId="urn:microsoft.com/office/officeart/2005/8/layout/hList1"/>
    <dgm:cxn modelId="{9C899EAA-75D2-4EFA-AAC6-8DFF8352FA74}" type="presParOf" srcId="{9D09E3D5-F94D-4F87-A4FE-054169FD012A}" destId="{3C6BFE89-AE76-4473-B155-24628F529823}" srcOrd="0" destOrd="0" presId="urn:microsoft.com/office/officeart/2005/8/layout/hList1"/>
    <dgm:cxn modelId="{9F837B9A-25CC-4D77-A2A3-9827A3AF5F58}" type="presParOf" srcId="{9D09E3D5-F94D-4F87-A4FE-054169FD012A}" destId="{78DFB6DA-1E11-413E-8830-1A7D0D62B5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B04B0-465E-46A6-98F2-80F2948A72BA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E66171E-1B84-4AD8-934F-19E400986599}">
      <dgm:prSet phldrT="[Text]"/>
      <dgm:spPr/>
      <dgm:t>
        <a:bodyPr/>
        <a:lstStyle/>
        <a:p>
          <a:r>
            <a:rPr lang="en-CA" dirty="0" smtClean="0"/>
            <a:t>Pro’s</a:t>
          </a:r>
          <a:endParaRPr lang="en-CA" dirty="0"/>
        </a:p>
      </dgm:t>
    </dgm:pt>
    <dgm:pt modelId="{B8D5A9DF-C760-4743-A01D-4B62C6621554}" type="parTrans" cxnId="{F509AFC0-60C1-447C-B21A-F87462B23517}">
      <dgm:prSet/>
      <dgm:spPr/>
      <dgm:t>
        <a:bodyPr/>
        <a:lstStyle/>
        <a:p>
          <a:endParaRPr lang="en-CA"/>
        </a:p>
      </dgm:t>
    </dgm:pt>
    <dgm:pt modelId="{DBA02669-1AFB-4C81-94B7-795D42C39C1E}" type="sibTrans" cxnId="{F509AFC0-60C1-447C-B21A-F87462B23517}">
      <dgm:prSet/>
      <dgm:spPr/>
      <dgm:t>
        <a:bodyPr/>
        <a:lstStyle/>
        <a:p>
          <a:endParaRPr lang="en-CA"/>
        </a:p>
      </dgm:t>
    </dgm:pt>
    <dgm:pt modelId="{53B2DF53-2967-41D0-930B-907D8FC5C2A8}">
      <dgm:prSet phldrT="[Text]" custT="1"/>
      <dgm:spPr/>
      <dgm:t>
        <a:bodyPr/>
        <a:lstStyle/>
        <a:p>
          <a:r>
            <a:rPr lang="en-CA" sz="1900" dirty="0" smtClean="0"/>
            <a:t>Leverage distribution network</a:t>
          </a:r>
          <a:endParaRPr lang="en-CA" sz="1900" dirty="0"/>
        </a:p>
      </dgm:t>
    </dgm:pt>
    <dgm:pt modelId="{B484AE56-9660-441B-89D7-AC55FCBE0E7E}" type="parTrans" cxnId="{98B7A80B-964D-4700-8BAE-A02B917F2884}">
      <dgm:prSet/>
      <dgm:spPr/>
      <dgm:t>
        <a:bodyPr/>
        <a:lstStyle/>
        <a:p>
          <a:endParaRPr lang="en-CA"/>
        </a:p>
      </dgm:t>
    </dgm:pt>
    <dgm:pt modelId="{66B711B3-953E-409E-BBC9-6B8542F3C974}" type="sibTrans" cxnId="{98B7A80B-964D-4700-8BAE-A02B917F2884}">
      <dgm:prSet/>
      <dgm:spPr/>
      <dgm:t>
        <a:bodyPr/>
        <a:lstStyle/>
        <a:p>
          <a:endParaRPr lang="en-CA"/>
        </a:p>
      </dgm:t>
    </dgm:pt>
    <dgm:pt modelId="{7026F5ED-3D3D-474F-B751-BA545689EAF9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CA" dirty="0" smtClean="0"/>
            <a:t>Con’s</a:t>
          </a:r>
          <a:endParaRPr lang="en-CA" dirty="0"/>
        </a:p>
      </dgm:t>
    </dgm:pt>
    <dgm:pt modelId="{B029D81D-0313-4F7B-BC0C-28DA7CFC4B9C}" type="parTrans" cxnId="{6A0A0309-C589-4595-A7F2-6B8A36163A8D}">
      <dgm:prSet/>
      <dgm:spPr/>
      <dgm:t>
        <a:bodyPr/>
        <a:lstStyle/>
        <a:p>
          <a:endParaRPr lang="en-CA"/>
        </a:p>
      </dgm:t>
    </dgm:pt>
    <dgm:pt modelId="{25901DE5-59DC-48C0-95E7-BAE8562E1C86}" type="sibTrans" cxnId="{6A0A0309-C589-4595-A7F2-6B8A36163A8D}">
      <dgm:prSet/>
      <dgm:spPr/>
      <dgm:t>
        <a:bodyPr/>
        <a:lstStyle/>
        <a:p>
          <a:endParaRPr lang="en-CA"/>
        </a:p>
      </dgm:t>
    </dgm:pt>
    <dgm:pt modelId="{BCDA7362-C473-4FFB-835D-42173AB26A3C}">
      <dgm:prSet phldrT="[Text]" custT="1"/>
      <dgm:spPr/>
      <dgm:t>
        <a:bodyPr/>
        <a:lstStyle/>
        <a:p>
          <a:r>
            <a:rPr lang="en-CA" sz="1900" dirty="0" smtClean="0"/>
            <a:t>Being bought at relatively low price</a:t>
          </a:r>
          <a:endParaRPr lang="en-CA" sz="1900" dirty="0"/>
        </a:p>
      </dgm:t>
    </dgm:pt>
    <dgm:pt modelId="{E50EC954-C084-437D-8286-3331CC1C9E72}" type="parTrans" cxnId="{429C267F-3437-41E3-B6BA-A7E2F04350AE}">
      <dgm:prSet/>
      <dgm:spPr/>
      <dgm:t>
        <a:bodyPr/>
        <a:lstStyle/>
        <a:p>
          <a:endParaRPr lang="en-CA"/>
        </a:p>
      </dgm:t>
    </dgm:pt>
    <dgm:pt modelId="{13C1E31D-0D10-4000-83A2-B538D060550C}" type="sibTrans" cxnId="{429C267F-3437-41E3-B6BA-A7E2F04350AE}">
      <dgm:prSet/>
      <dgm:spPr/>
      <dgm:t>
        <a:bodyPr/>
        <a:lstStyle/>
        <a:p>
          <a:endParaRPr lang="en-CA"/>
        </a:p>
      </dgm:t>
    </dgm:pt>
    <dgm:pt modelId="{1EC068F4-C575-47BA-BA54-16590EF12053}">
      <dgm:prSet phldrT="[Text]"/>
      <dgm:spPr/>
      <dgm:t>
        <a:bodyPr/>
        <a:lstStyle/>
        <a:p>
          <a:endParaRPr lang="en-CA" sz="2600" dirty="0"/>
        </a:p>
      </dgm:t>
    </dgm:pt>
    <dgm:pt modelId="{3962588C-88E5-46A9-9B53-9201E63173C0}" type="parTrans" cxnId="{9609AC75-12A3-4675-9B8B-DB7946FD7C86}">
      <dgm:prSet/>
      <dgm:spPr/>
      <dgm:t>
        <a:bodyPr/>
        <a:lstStyle/>
        <a:p>
          <a:endParaRPr lang="en-CA"/>
        </a:p>
      </dgm:t>
    </dgm:pt>
    <dgm:pt modelId="{1935E750-6CD0-4632-A381-99198F8C7B66}" type="sibTrans" cxnId="{9609AC75-12A3-4675-9B8B-DB7946FD7C86}">
      <dgm:prSet/>
      <dgm:spPr/>
      <dgm:t>
        <a:bodyPr/>
        <a:lstStyle/>
        <a:p>
          <a:endParaRPr lang="en-CA"/>
        </a:p>
      </dgm:t>
    </dgm:pt>
    <dgm:pt modelId="{EE303137-5AED-496B-83ED-BC41AA10D49F}" type="pres">
      <dgm:prSet presAssocID="{37EB04B0-465E-46A6-98F2-80F2948A72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7ABAE81-47D1-4B62-92C6-BC1C57582561}" type="pres">
      <dgm:prSet presAssocID="{7E66171E-1B84-4AD8-934F-19E400986599}" presName="composite" presStyleCnt="0"/>
      <dgm:spPr/>
    </dgm:pt>
    <dgm:pt modelId="{291B9449-C8FB-4D17-B4F8-0D66A4B5797A}" type="pres">
      <dgm:prSet presAssocID="{7E66171E-1B84-4AD8-934F-19E40098659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39BDD7A-87FC-4478-A1C9-9DA7D1C130FB}" type="pres">
      <dgm:prSet presAssocID="{7E66171E-1B84-4AD8-934F-19E40098659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7D0F013-9647-470A-B185-E8FC3140D335}" type="pres">
      <dgm:prSet presAssocID="{DBA02669-1AFB-4C81-94B7-795D42C39C1E}" presName="space" presStyleCnt="0"/>
      <dgm:spPr/>
    </dgm:pt>
    <dgm:pt modelId="{9D09E3D5-F94D-4F87-A4FE-054169FD012A}" type="pres">
      <dgm:prSet presAssocID="{7026F5ED-3D3D-474F-B751-BA545689EAF9}" presName="composite" presStyleCnt="0"/>
      <dgm:spPr/>
    </dgm:pt>
    <dgm:pt modelId="{3C6BFE89-AE76-4473-B155-24628F529823}" type="pres">
      <dgm:prSet presAssocID="{7026F5ED-3D3D-474F-B751-BA545689EAF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8DFB6DA-1E11-413E-8830-1A7D0D62B5EC}" type="pres">
      <dgm:prSet presAssocID="{7026F5ED-3D3D-474F-B751-BA545689EAF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8B7A80B-964D-4700-8BAE-A02B917F2884}" srcId="{7E66171E-1B84-4AD8-934F-19E400986599}" destId="{53B2DF53-2967-41D0-930B-907D8FC5C2A8}" srcOrd="0" destOrd="0" parTransId="{B484AE56-9660-441B-89D7-AC55FCBE0E7E}" sibTransId="{66B711B3-953E-409E-BBC9-6B8542F3C974}"/>
    <dgm:cxn modelId="{B6F7F949-3197-40B4-ADF1-6510B4080BDF}" type="presOf" srcId="{7026F5ED-3D3D-474F-B751-BA545689EAF9}" destId="{3C6BFE89-AE76-4473-B155-24628F529823}" srcOrd="0" destOrd="0" presId="urn:microsoft.com/office/officeart/2005/8/layout/hList1"/>
    <dgm:cxn modelId="{D88DEAAC-12CE-4A63-B52A-25A0CD308C07}" type="presOf" srcId="{7E66171E-1B84-4AD8-934F-19E400986599}" destId="{291B9449-C8FB-4D17-B4F8-0D66A4B5797A}" srcOrd="0" destOrd="0" presId="urn:microsoft.com/office/officeart/2005/8/layout/hList1"/>
    <dgm:cxn modelId="{F509AFC0-60C1-447C-B21A-F87462B23517}" srcId="{37EB04B0-465E-46A6-98F2-80F2948A72BA}" destId="{7E66171E-1B84-4AD8-934F-19E400986599}" srcOrd="0" destOrd="0" parTransId="{B8D5A9DF-C760-4743-A01D-4B62C6621554}" sibTransId="{DBA02669-1AFB-4C81-94B7-795D42C39C1E}"/>
    <dgm:cxn modelId="{8FD996D7-BE90-43BB-B971-B78D9E35D217}" type="presOf" srcId="{37EB04B0-465E-46A6-98F2-80F2948A72BA}" destId="{EE303137-5AED-496B-83ED-BC41AA10D49F}" srcOrd="0" destOrd="0" presId="urn:microsoft.com/office/officeart/2005/8/layout/hList1"/>
    <dgm:cxn modelId="{3272CFEF-6580-43C3-AADC-8FFEE68CEF17}" type="presOf" srcId="{53B2DF53-2967-41D0-930B-907D8FC5C2A8}" destId="{939BDD7A-87FC-4478-A1C9-9DA7D1C130FB}" srcOrd="0" destOrd="0" presId="urn:microsoft.com/office/officeart/2005/8/layout/hList1"/>
    <dgm:cxn modelId="{6A0A0309-C589-4595-A7F2-6B8A36163A8D}" srcId="{37EB04B0-465E-46A6-98F2-80F2948A72BA}" destId="{7026F5ED-3D3D-474F-B751-BA545689EAF9}" srcOrd="1" destOrd="0" parTransId="{B029D81D-0313-4F7B-BC0C-28DA7CFC4B9C}" sibTransId="{25901DE5-59DC-48C0-95E7-BAE8562E1C86}"/>
    <dgm:cxn modelId="{9609AC75-12A3-4675-9B8B-DB7946FD7C86}" srcId="{7026F5ED-3D3D-474F-B751-BA545689EAF9}" destId="{1EC068F4-C575-47BA-BA54-16590EF12053}" srcOrd="1" destOrd="0" parTransId="{3962588C-88E5-46A9-9B53-9201E63173C0}" sibTransId="{1935E750-6CD0-4632-A381-99198F8C7B66}"/>
    <dgm:cxn modelId="{F5C6B213-2841-48FE-8F40-8E6B9C10AB98}" type="presOf" srcId="{BCDA7362-C473-4FFB-835D-42173AB26A3C}" destId="{78DFB6DA-1E11-413E-8830-1A7D0D62B5EC}" srcOrd="0" destOrd="0" presId="urn:microsoft.com/office/officeart/2005/8/layout/hList1"/>
    <dgm:cxn modelId="{429C267F-3437-41E3-B6BA-A7E2F04350AE}" srcId="{7026F5ED-3D3D-474F-B751-BA545689EAF9}" destId="{BCDA7362-C473-4FFB-835D-42173AB26A3C}" srcOrd="0" destOrd="0" parTransId="{E50EC954-C084-437D-8286-3331CC1C9E72}" sibTransId="{13C1E31D-0D10-4000-83A2-B538D060550C}"/>
    <dgm:cxn modelId="{AE26D92F-2C67-4D4A-80C3-DAB396BAA594}" type="presOf" srcId="{1EC068F4-C575-47BA-BA54-16590EF12053}" destId="{78DFB6DA-1E11-413E-8830-1A7D0D62B5EC}" srcOrd="0" destOrd="1" presId="urn:microsoft.com/office/officeart/2005/8/layout/hList1"/>
    <dgm:cxn modelId="{B1E3791A-8922-4CE9-9767-CB53B832C79C}" type="presParOf" srcId="{EE303137-5AED-496B-83ED-BC41AA10D49F}" destId="{17ABAE81-47D1-4B62-92C6-BC1C57582561}" srcOrd="0" destOrd="0" presId="urn:microsoft.com/office/officeart/2005/8/layout/hList1"/>
    <dgm:cxn modelId="{F835CB5F-B450-4E3D-948E-DE98F62B5EF5}" type="presParOf" srcId="{17ABAE81-47D1-4B62-92C6-BC1C57582561}" destId="{291B9449-C8FB-4D17-B4F8-0D66A4B5797A}" srcOrd="0" destOrd="0" presId="urn:microsoft.com/office/officeart/2005/8/layout/hList1"/>
    <dgm:cxn modelId="{1D1F60D6-226C-43EE-AA58-5E49A134180B}" type="presParOf" srcId="{17ABAE81-47D1-4B62-92C6-BC1C57582561}" destId="{939BDD7A-87FC-4478-A1C9-9DA7D1C130FB}" srcOrd="1" destOrd="0" presId="urn:microsoft.com/office/officeart/2005/8/layout/hList1"/>
    <dgm:cxn modelId="{C85DA4D3-EB6C-458D-9782-E09EE85E910C}" type="presParOf" srcId="{EE303137-5AED-496B-83ED-BC41AA10D49F}" destId="{67D0F013-9647-470A-B185-E8FC3140D335}" srcOrd="1" destOrd="0" presId="urn:microsoft.com/office/officeart/2005/8/layout/hList1"/>
    <dgm:cxn modelId="{31E61831-DA78-48AB-961C-35FCF735A1A4}" type="presParOf" srcId="{EE303137-5AED-496B-83ED-BC41AA10D49F}" destId="{9D09E3D5-F94D-4F87-A4FE-054169FD012A}" srcOrd="2" destOrd="0" presId="urn:microsoft.com/office/officeart/2005/8/layout/hList1"/>
    <dgm:cxn modelId="{D4B04442-51FC-4EF0-8335-8F1839C97F77}" type="presParOf" srcId="{9D09E3D5-F94D-4F87-A4FE-054169FD012A}" destId="{3C6BFE89-AE76-4473-B155-24628F529823}" srcOrd="0" destOrd="0" presId="urn:microsoft.com/office/officeart/2005/8/layout/hList1"/>
    <dgm:cxn modelId="{B127C8E8-80D8-432B-9D70-C5176C883522}" type="presParOf" srcId="{9D09E3D5-F94D-4F87-A4FE-054169FD012A}" destId="{78DFB6DA-1E11-413E-8830-1A7D0D62B5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182DDD-3FA6-4B00-B938-71D8F27EAE1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0228C90-F8AA-4ACE-A9BF-275196924E15}">
      <dgm:prSet phldrT="[Text]" custT="1"/>
      <dgm:spPr/>
      <dgm:t>
        <a:bodyPr/>
        <a:lstStyle/>
        <a:p>
          <a:r>
            <a:rPr lang="en-CA" sz="3600" dirty="0" smtClean="0"/>
            <a:t>Poor Lionsgate performance</a:t>
          </a:r>
          <a:endParaRPr lang="en-CA" sz="3600" dirty="0"/>
        </a:p>
      </dgm:t>
    </dgm:pt>
    <dgm:pt modelId="{12E6D7A1-62CC-4758-A60C-FB2CC932AC2B}" type="parTrans" cxnId="{E42044D2-84C8-4648-BBE3-D6BD67702FE6}">
      <dgm:prSet/>
      <dgm:spPr/>
      <dgm:t>
        <a:bodyPr/>
        <a:lstStyle/>
        <a:p>
          <a:endParaRPr lang="en-CA" sz="3600"/>
        </a:p>
      </dgm:t>
    </dgm:pt>
    <dgm:pt modelId="{253DDEB7-4120-430A-BE45-275655EB1C41}" type="sibTrans" cxnId="{E42044D2-84C8-4648-BBE3-D6BD67702FE6}">
      <dgm:prSet/>
      <dgm:spPr/>
      <dgm:t>
        <a:bodyPr/>
        <a:lstStyle/>
        <a:p>
          <a:endParaRPr lang="en-CA" sz="3600"/>
        </a:p>
      </dgm:t>
    </dgm:pt>
    <dgm:pt modelId="{3C210C3E-A6B7-448F-9DE1-138E40FE4BD7}">
      <dgm:prSet phldrT="[Text]" custT="1"/>
      <dgm:spPr/>
      <dgm:t>
        <a:bodyPr/>
        <a:lstStyle/>
        <a:p>
          <a:r>
            <a:rPr lang="en-CA" sz="3600" dirty="0" smtClean="0"/>
            <a:t>Weak outlook for Starz</a:t>
          </a:r>
          <a:endParaRPr lang="en-CA" sz="3600" dirty="0"/>
        </a:p>
      </dgm:t>
    </dgm:pt>
    <dgm:pt modelId="{E5EA6132-88DA-4FE0-BF51-8FFC098AEBBD}" type="parTrans" cxnId="{600912E3-DD14-4054-B108-9B7366F36E2E}">
      <dgm:prSet/>
      <dgm:spPr/>
      <dgm:t>
        <a:bodyPr/>
        <a:lstStyle/>
        <a:p>
          <a:endParaRPr lang="en-CA" sz="3600"/>
        </a:p>
      </dgm:t>
    </dgm:pt>
    <dgm:pt modelId="{095D09DC-4A1D-43D1-B6C3-F08C3547E930}" type="sibTrans" cxnId="{600912E3-DD14-4054-B108-9B7366F36E2E}">
      <dgm:prSet/>
      <dgm:spPr/>
      <dgm:t>
        <a:bodyPr/>
        <a:lstStyle/>
        <a:p>
          <a:endParaRPr lang="en-CA" sz="3600"/>
        </a:p>
      </dgm:t>
    </dgm:pt>
    <dgm:pt modelId="{59B4FA68-919D-4858-967D-6D92F9552239}">
      <dgm:prSet phldrT="[Text]" custT="1"/>
      <dgm:spPr/>
      <dgm:t>
        <a:bodyPr/>
        <a:lstStyle/>
        <a:p>
          <a:r>
            <a:rPr lang="en-CA" sz="3600" dirty="0" smtClean="0"/>
            <a:t>Break even for Lionsgate at 34%</a:t>
          </a:r>
          <a:endParaRPr lang="en-CA" sz="3600" dirty="0"/>
        </a:p>
      </dgm:t>
    </dgm:pt>
    <dgm:pt modelId="{B5C65561-9756-4569-B604-36A43E407F58}" type="parTrans" cxnId="{74C63D13-F2D8-4C90-A1BD-350390D01AB1}">
      <dgm:prSet/>
      <dgm:spPr/>
      <dgm:t>
        <a:bodyPr/>
        <a:lstStyle/>
        <a:p>
          <a:endParaRPr lang="en-CA" sz="3600"/>
        </a:p>
      </dgm:t>
    </dgm:pt>
    <dgm:pt modelId="{EA223EEB-D8A9-4B68-844B-8C3C1A932788}" type="sibTrans" cxnId="{74C63D13-F2D8-4C90-A1BD-350390D01AB1}">
      <dgm:prSet/>
      <dgm:spPr/>
      <dgm:t>
        <a:bodyPr/>
        <a:lstStyle/>
        <a:p>
          <a:endParaRPr lang="en-CA" sz="3600"/>
        </a:p>
      </dgm:t>
    </dgm:pt>
    <dgm:pt modelId="{74D2D7EA-BD42-4A90-A31A-E734C7E31251}">
      <dgm:prSet phldrT="[Text]" custT="1"/>
      <dgm:spPr/>
      <dgm:t>
        <a:bodyPr/>
        <a:lstStyle/>
        <a:p>
          <a:r>
            <a:rPr lang="en-CA" sz="3600" dirty="0" smtClean="0"/>
            <a:t>Quality content assets</a:t>
          </a:r>
          <a:endParaRPr lang="en-CA" sz="3600" dirty="0"/>
        </a:p>
      </dgm:t>
    </dgm:pt>
    <dgm:pt modelId="{FB40DE85-D4AC-43EC-B3A6-8DA30FC08851}" type="parTrans" cxnId="{D6304F5A-C064-4152-930E-ACD0CA93F4F2}">
      <dgm:prSet/>
      <dgm:spPr/>
      <dgm:t>
        <a:bodyPr/>
        <a:lstStyle/>
        <a:p>
          <a:endParaRPr lang="en-CA" sz="3600"/>
        </a:p>
      </dgm:t>
    </dgm:pt>
    <dgm:pt modelId="{526A3BB8-A1F9-4238-9615-F3EA8B488399}" type="sibTrans" cxnId="{D6304F5A-C064-4152-930E-ACD0CA93F4F2}">
      <dgm:prSet/>
      <dgm:spPr/>
      <dgm:t>
        <a:bodyPr/>
        <a:lstStyle/>
        <a:p>
          <a:endParaRPr lang="en-CA" sz="3600"/>
        </a:p>
      </dgm:t>
    </dgm:pt>
    <dgm:pt modelId="{82FE423D-C646-4E2A-8274-B7306F8EA577}" type="pres">
      <dgm:prSet presAssocID="{B0182DDD-3FA6-4B00-B938-71D8F27EAE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74B2B90-7917-49A4-994B-94C54828E8D7}" type="pres">
      <dgm:prSet presAssocID="{70228C90-F8AA-4ACE-A9BF-275196924E1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EAEB493-B109-40E6-AA19-6B0E7D3B0C0E}" type="pres">
      <dgm:prSet presAssocID="{253DDEB7-4120-430A-BE45-275655EB1C41}" presName="sibTrans" presStyleCnt="0"/>
      <dgm:spPr/>
    </dgm:pt>
    <dgm:pt modelId="{37197CAB-69F2-46AF-B496-D6F7AFFDFFF3}" type="pres">
      <dgm:prSet presAssocID="{3C210C3E-A6B7-448F-9DE1-138E40FE4B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E007B39-3DA5-4D46-8E6A-6B766D324716}" type="pres">
      <dgm:prSet presAssocID="{095D09DC-4A1D-43D1-B6C3-F08C3547E930}" presName="sibTrans" presStyleCnt="0"/>
      <dgm:spPr/>
    </dgm:pt>
    <dgm:pt modelId="{2BE81058-71D2-427E-8FC1-412898BC059F}" type="pres">
      <dgm:prSet presAssocID="{59B4FA68-919D-4858-967D-6D92F95522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61B6B7D-3861-4620-AF21-D62907242259}" type="pres">
      <dgm:prSet presAssocID="{EA223EEB-D8A9-4B68-844B-8C3C1A932788}" presName="sibTrans" presStyleCnt="0"/>
      <dgm:spPr/>
    </dgm:pt>
    <dgm:pt modelId="{27C90395-77BD-4E0A-9C1A-9534924EB7CA}" type="pres">
      <dgm:prSet presAssocID="{74D2D7EA-BD42-4A90-A31A-E734C7E312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5DA2190-BB94-4010-A562-45C80F873CEF}" type="presOf" srcId="{3C210C3E-A6B7-448F-9DE1-138E40FE4BD7}" destId="{37197CAB-69F2-46AF-B496-D6F7AFFDFFF3}" srcOrd="0" destOrd="0" presId="urn:microsoft.com/office/officeart/2005/8/layout/default"/>
    <dgm:cxn modelId="{A30AFF5C-0D56-4087-9B8B-273A187E7140}" type="presOf" srcId="{B0182DDD-3FA6-4B00-B938-71D8F27EAE1C}" destId="{82FE423D-C646-4E2A-8274-B7306F8EA577}" srcOrd="0" destOrd="0" presId="urn:microsoft.com/office/officeart/2005/8/layout/default"/>
    <dgm:cxn modelId="{9E3270F7-40AD-4F23-8E58-63588B4AC325}" type="presOf" srcId="{59B4FA68-919D-4858-967D-6D92F9552239}" destId="{2BE81058-71D2-427E-8FC1-412898BC059F}" srcOrd="0" destOrd="0" presId="urn:microsoft.com/office/officeart/2005/8/layout/default"/>
    <dgm:cxn modelId="{91343908-D04F-442E-A3C2-0DF2AE421DA7}" type="presOf" srcId="{70228C90-F8AA-4ACE-A9BF-275196924E15}" destId="{774B2B90-7917-49A4-994B-94C54828E8D7}" srcOrd="0" destOrd="0" presId="urn:microsoft.com/office/officeart/2005/8/layout/default"/>
    <dgm:cxn modelId="{E42044D2-84C8-4648-BBE3-D6BD67702FE6}" srcId="{B0182DDD-3FA6-4B00-B938-71D8F27EAE1C}" destId="{70228C90-F8AA-4ACE-A9BF-275196924E15}" srcOrd="0" destOrd="0" parTransId="{12E6D7A1-62CC-4758-A60C-FB2CC932AC2B}" sibTransId="{253DDEB7-4120-430A-BE45-275655EB1C41}"/>
    <dgm:cxn modelId="{D6304F5A-C064-4152-930E-ACD0CA93F4F2}" srcId="{B0182DDD-3FA6-4B00-B938-71D8F27EAE1C}" destId="{74D2D7EA-BD42-4A90-A31A-E734C7E31251}" srcOrd="3" destOrd="0" parTransId="{FB40DE85-D4AC-43EC-B3A6-8DA30FC08851}" sibTransId="{526A3BB8-A1F9-4238-9615-F3EA8B488399}"/>
    <dgm:cxn modelId="{600912E3-DD14-4054-B108-9B7366F36E2E}" srcId="{B0182DDD-3FA6-4B00-B938-71D8F27EAE1C}" destId="{3C210C3E-A6B7-448F-9DE1-138E40FE4BD7}" srcOrd="1" destOrd="0" parTransId="{E5EA6132-88DA-4FE0-BF51-8FFC098AEBBD}" sibTransId="{095D09DC-4A1D-43D1-B6C3-F08C3547E930}"/>
    <dgm:cxn modelId="{6FDDE2C3-454C-42FD-8D59-9B639258C13E}" type="presOf" srcId="{74D2D7EA-BD42-4A90-A31A-E734C7E31251}" destId="{27C90395-77BD-4E0A-9C1A-9534924EB7CA}" srcOrd="0" destOrd="0" presId="urn:microsoft.com/office/officeart/2005/8/layout/default"/>
    <dgm:cxn modelId="{74C63D13-F2D8-4C90-A1BD-350390D01AB1}" srcId="{B0182DDD-3FA6-4B00-B938-71D8F27EAE1C}" destId="{59B4FA68-919D-4858-967D-6D92F9552239}" srcOrd="2" destOrd="0" parTransId="{B5C65561-9756-4569-B604-36A43E407F58}" sibTransId="{EA223EEB-D8A9-4B68-844B-8C3C1A932788}"/>
    <dgm:cxn modelId="{09330EC8-C69A-469F-B13C-8B7663474137}" type="presParOf" srcId="{82FE423D-C646-4E2A-8274-B7306F8EA577}" destId="{774B2B90-7917-49A4-994B-94C54828E8D7}" srcOrd="0" destOrd="0" presId="urn:microsoft.com/office/officeart/2005/8/layout/default"/>
    <dgm:cxn modelId="{AC85AA32-93E4-4EE6-AB8F-81DB2440E59D}" type="presParOf" srcId="{82FE423D-C646-4E2A-8274-B7306F8EA577}" destId="{BEAEB493-B109-40E6-AA19-6B0E7D3B0C0E}" srcOrd="1" destOrd="0" presId="urn:microsoft.com/office/officeart/2005/8/layout/default"/>
    <dgm:cxn modelId="{0124AD1D-D8A3-47CA-9E75-216DB5AF765B}" type="presParOf" srcId="{82FE423D-C646-4E2A-8274-B7306F8EA577}" destId="{37197CAB-69F2-46AF-B496-D6F7AFFDFFF3}" srcOrd="2" destOrd="0" presId="urn:microsoft.com/office/officeart/2005/8/layout/default"/>
    <dgm:cxn modelId="{8E3F93D3-0051-430E-897C-D302199DD433}" type="presParOf" srcId="{82FE423D-C646-4E2A-8274-B7306F8EA577}" destId="{3E007B39-3DA5-4D46-8E6A-6B766D324716}" srcOrd="3" destOrd="0" presId="urn:microsoft.com/office/officeart/2005/8/layout/default"/>
    <dgm:cxn modelId="{9DF3D5B3-2E6F-4A8D-8240-C34EC3BF9D75}" type="presParOf" srcId="{82FE423D-C646-4E2A-8274-B7306F8EA577}" destId="{2BE81058-71D2-427E-8FC1-412898BC059F}" srcOrd="4" destOrd="0" presId="urn:microsoft.com/office/officeart/2005/8/layout/default"/>
    <dgm:cxn modelId="{83ED8282-B03C-43E1-B382-BEA8AC4FD102}" type="presParOf" srcId="{82FE423D-C646-4E2A-8274-B7306F8EA577}" destId="{161B6B7D-3861-4620-AF21-D62907242259}" srcOrd="5" destOrd="0" presId="urn:microsoft.com/office/officeart/2005/8/layout/default"/>
    <dgm:cxn modelId="{B2CB8CF6-B735-4483-BAD7-1B56C4C6B33B}" type="presParOf" srcId="{82FE423D-C646-4E2A-8274-B7306F8EA577}" destId="{27C90395-77BD-4E0A-9C1A-9534924EB7C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346C5D-CE82-4C59-B119-2A03A5D51A0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B409D20-8F71-4189-B119-D586D5288436}">
      <dgm:prSet phldrT="[Text]"/>
      <dgm:spPr/>
      <dgm:t>
        <a:bodyPr/>
        <a:lstStyle/>
        <a:p>
          <a:r>
            <a:rPr lang="en-CA" dirty="0" smtClean="0"/>
            <a:t>Offer $4.9B for a 100% acquisition of Starz </a:t>
          </a:r>
          <a:endParaRPr lang="en-CA" dirty="0"/>
        </a:p>
      </dgm:t>
    </dgm:pt>
    <dgm:pt modelId="{1C4A53C0-C062-46E6-8E44-55E4A9BA77FA}" type="parTrans" cxnId="{A6EF6E62-6EED-4EBB-A925-C66AAE3E3395}">
      <dgm:prSet/>
      <dgm:spPr/>
      <dgm:t>
        <a:bodyPr/>
        <a:lstStyle/>
        <a:p>
          <a:endParaRPr lang="en-CA"/>
        </a:p>
      </dgm:t>
    </dgm:pt>
    <dgm:pt modelId="{D1CA3261-7E1D-4E9B-B959-5B259CF7232D}" type="sibTrans" cxnId="{A6EF6E62-6EED-4EBB-A925-C66AAE3E3395}">
      <dgm:prSet/>
      <dgm:spPr/>
      <dgm:t>
        <a:bodyPr/>
        <a:lstStyle/>
        <a:p>
          <a:endParaRPr lang="en-CA"/>
        </a:p>
      </dgm:t>
    </dgm:pt>
    <dgm:pt modelId="{E22012F7-EC8E-46B1-9E86-EFEAFC757733}" type="pres">
      <dgm:prSet presAssocID="{DB346C5D-CE82-4C59-B119-2A03A5D51A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14BF5969-9B4F-4E26-A864-5B362872489E}" type="pres">
      <dgm:prSet presAssocID="{DB346C5D-CE82-4C59-B119-2A03A5D51A01}" presName="Name1" presStyleCnt="0"/>
      <dgm:spPr/>
    </dgm:pt>
    <dgm:pt modelId="{4ACEA357-67CD-4C90-883C-078B401B9C2A}" type="pres">
      <dgm:prSet presAssocID="{DB346C5D-CE82-4C59-B119-2A03A5D51A01}" presName="cycle" presStyleCnt="0"/>
      <dgm:spPr/>
    </dgm:pt>
    <dgm:pt modelId="{557E2927-E04F-465C-8C87-71B197809148}" type="pres">
      <dgm:prSet presAssocID="{DB346C5D-CE82-4C59-B119-2A03A5D51A01}" presName="srcNode" presStyleLbl="node1" presStyleIdx="0" presStyleCnt="1"/>
      <dgm:spPr/>
    </dgm:pt>
    <dgm:pt modelId="{1E4903D8-4B95-48FE-9CC9-146C9763DE51}" type="pres">
      <dgm:prSet presAssocID="{DB346C5D-CE82-4C59-B119-2A03A5D51A01}" presName="conn" presStyleLbl="parChTrans1D2" presStyleIdx="0" presStyleCnt="1"/>
      <dgm:spPr/>
      <dgm:t>
        <a:bodyPr/>
        <a:lstStyle/>
        <a:p>
          <a:endParaRPr lang="en-CA"/>
        </a:p>
      </dgm:t>
    </dgm:pt>
    <dgm:pt modelId="{58830483-F1A5-42BD-9768-C0274345A3A7}" type="pres">
      <dgm:prSet presAssocID="{DB346C5D-CE82-4C59-B119-2A03A5D51A01}" presName="extraNode" presStyleLbl="node1" presStyleIdx="0" presStyleCnt="1"/>
      <dgm:spPr/>
    </dgm:pt>
    <dgm:pt modelId="{7AEAA8A9-A8A9-46E9-9A12-B4455F533FB7}" type="pres">
      <dgm:prSet presAssocID="{DB346C5D-CE82-4C59-B119-2A03A5D51A01}" presName="dstNode" presStyleLbl="node1" presStyleIdx="0" presStyleCnt="1"/>
      <dgm:spPr/>
    </dgm:pt>
    <dgm:pt modelId="{17A861A9-0832-41FB-8AC4-3EF4A6B4EC7E}" type="pres">
      <dgm:prSet presAssocID="{4B409D20-8F71-4189-B119-D586D5288436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C9EA7DA-E30F-4675-8381-C486E84AF11E}" type="pres">
      <dgm:prSet presAssocID="{4B409D20-8F71-4189-B119-D586D5288436}" presName="accent_1" presStyleCnt="0"/>
      <dgm:spPr/>
    </dgm:pt>
    <dgm:pt modelId="{D28A97E5-30DC-4602-A971-3A19853C8770}" type="pres">
      <dgm:prSet presAssocID="{4B409D20-8F71-4189-B119-D586D5288436}" presName="accentRepeatNode" presStyleLbl="solidFgAcc1" presStyleIdx="0" presStyleCnt="1"/>
      <dgm:spPr/>
    </dgm:pt>
  </dgm:ptLst>
  <dgm:cxnLst>
    <dgm:cxn modelId="{FF2EDC13-F48E-44BD-B09B-C2C5E619D195}" type="presOf" srcId="{DB346C5D-CE82-4C59-B119-2A03A5D51A01}" destId="{E22012F7-EC8E-46B1-9E86-EFEAFC757733}" srcOrd="0" destOrd="0" presId="urn:microsoft.com/office/officeart/2008/layout/VerticalCurvedList"/>
    <dgm:cxn modelId="{E6A359E0-F794-4065-8695-A7C90CE850A6}" type="presOf" srcId="{4B409D20-8F71-4189-B119-D586D5288436}" destId="{17A861A9-0832-41FB-8AC4-3EF4A6B4EC7E}" srcOrd="0" destOrd="0" presId="urn:microsoft.com/office/officeart/2008/layout/VerticalCurvedList"/>
    <dgm:cxn modelId="{AAA4759F-EBEB-47C8-A91D-11613E5F38EA}" type="presOf" srcId="{D1CA3261-7E1D-4E9B-B959-5B259CF7232D}" destId="{1E4903D8-4B95-48FE-9CC9-146C9763DE51}" srcOrd="0" destOrd="0" presId="urn:microsoft.com/office/officeart/2008/layout/VerticalCurvedList"/>
    <dgm:cxn modelId="{A6EF6E62-6EED-4EBB-A925-C66AAE3E3395}" srcId="{DB346C5D-CE82-4C59-B119-2A03A5D51A01}" destId="{4B409D20-8F71-4189-B119-D586D5288436}" srcOrd="0" destOrd="0" parTransId="{1C4A53C0-C062-46E6-8E44-55E4A9BA77FA}" sibTransId="{D1CA3261-7E1D-4E9B-B959-5B259CF7232D}"/>
    <dgm:cxn modelId="{3CD3ED3F-BBB8-4CE9-888F-B5025B7776BC}" type="presParOf" srcId="{E22012F7-EC8E-46B1-9E86-EFEAFC757733}" destId="{14BF5969-9B4F-4E26-A864-5B362872489E}" srcOrd="0" destOrd="0" presId="urn:microsoft.com/office/officeart/2008/layout/VerticalCurvedList"/>
    <dgm:cxn modelId="{02ED0DBB-D356-4960-B18A-2BF98C92AC66}" type="presParOf" srcId="{14BF5969-9B4F-4E26-A864-5B362872489E}" destId="{4ACEA357-67CD-4C90-883C-078B401B9C2A}" srcOrd="0" destOrd="0" presId="urn:microsoft.com/office/officeart/2008/layout/VerticalCurvedList"/>
    <dgm:cxn modelId="{FE9B384B-0760-4C61-91F3-65EA9D52DB31}" type="presParOf" srcId="{4ACEA357-67CD-4C90-883C-078B401B9C2A}" destId="{557E2927-E04F-465C-8C87-71B197809148}" srcOrd="0" destOrd="0" presId="urn:microsoft.com/office/officeart/2008/layout/VerticalCurvedList"/>
    <dgm:cxn modelId="{DFFDF445-78A4-4DF4-BDED-E0FDB475EF23}" type="presParOf" srcId="{4ACEA357-67CD-4C90-883C-078B401B9C2A}" destId="{1E4903D8-4B95-48FE-9CC9-146C9763DE51}" srcOrd="1" destOrd="0" presId="urn:microsoft.com/office/officeart/2008/layout/VerticalCurvedList"/>
    <dgm:cxn modelId="{190422A0-B078-4CE1-A06F-81B8FE1C03BC}" type="presParOf" srcId="{4ACEA357-67CD-4C90-883C-078B401B9C2A}" destId="{58830483-F1A5-42BD-9768-C0274345A3A7}" srcOrd="2" destOrd="0" presId="urn:microsoft.com/office/officeart/2008/layout/VerticalCurvedList"/>
    <dgm:cxn modelId="{2AE90B8D-1ABD-45A2-BAEE-AFE005BC6AB5}" type="presParOf" srcId="{4ACEA357-67CD-4C90-883C-078B401B9C2A}" destId="{7AEAA8A9-A8A9-46E9-9A12-B4455F533FB7}" srcOrd="3" destOrd="0" presId="urn:microsoft.com/office/officeart/2008/layout/VerticalCurvedList"/>
    <dgm:cxn modelId="{643666BD-093F-478D-93FD-4D750C759D37}" type="presParOf" srcId="{14BF5969-9B4F-4E26-A864-5B362872489E}" destId="{17A861A9-0832-41FB-8AC4-3EF4A6B4EC7E}" srcOrd="1" destOrd="0" presId="urn:microsoft.com/office/officeart/2008/layout/VerticalCurvedList"/>
    <dgm:cxn modelId="{89E8E6FD-C256-4A8F-9E91-D88277709207}" type="presParOf" srcId="{14BF5969-9B4F-4E26-A864-5B362872489E}" destId="{DC9EA7DA-E30F-4675-8381-C486E84AF11E}" srcOrd="2" destOrd="0" presId="urn:microsoft.com/office/officeart/2008/layout/VerticalCurvedList"/>
    <dgm:cxn modelId="{6D5E3C79-E074-467D-BE19-96EAF757DE03}" type="presParOf" srcId="{DC9EA7DA-E30F-4675-8381-C486E84AF11E}" destId="{D28A97E5-30DC-4602-A971-3A19853C87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88650-CF7D-40E5-A80B-064ACA5C62ED}">
      <dsp:nvSpPr>
        <dsp:cNvPr id="0" name=""/>
        <dsp:cNvSpPr/>
      </dsp:nvSpPr>
      <dsp:spPr>
        <a:xfrm>
          <a:off x="0" y="449845"/>
          <a:ext cx="7147034" cy="1689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689" tIns="604012" rIns="55468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000" kern="1200" dirty="0" smtClean="0"/>
            <a:t>Update licence content</a:t>
          </a:r>
          <a:endParaRPr lang="en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000" kern="1200" dirty="0" smtClean="0"/>
            <a:t>Distribution through cable infrastructure</a:t>
          </a:r>
          <a:endParaRPr lang="en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000" kern="1200" dirty="0" smtClean="0"/>
            <a:t>More expensive for end consumer , lower margins</a:t>
          </a:r>
          <a:endParaRPr lang="en-CA" sz="2000" kern="1200" dirty="0"/>
        </a:p>
      </dsp:txBody>
      <dsp:txXfrm>
        <a:off x="0" y="449845"/>
        <a:ext cx="7147034" cy="1689975"/>
      </dsp:txXfrm>
    </dsp:sp>
    <dsp:sp modelId="{300DA06F-7AFB-4552-843E-4E1B857C97F0}">
      <dsp:nvSpPr>
        <dsp:cNvPr id="0" name=""/>
        <dsp:cNvSpPr/>
      </dsp:nvSpPr>
      <dsp:spPr>
        <a:xfrm>
          <a:off x="357351" y="21805"/>
          <a:ext cx="5002923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99" tIns="0" rIns="18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/>
            <a:t>Cable TV</a:t>
          </a:r>
          <a:endParaRPr lang="en-CA" sz="2400" b="1" kern="1200" dirty="0"/>
        </a:p>
      </dsp:txBody>
      <dsp:txXfrm>
        <a:off x="399141" y="63595"/>
        <a:ext cx="4919343" cy="772500"/>
      </dsp:txXfrm>
    </dsp:sp>
    <dsp:sp modelId="{C4C165CE-D7A9-4C19-BCC7-33B5EF1CE46B}">
      <dsp:nvSpPr>
        <dsp:cNvPr id="0" name=""/>
        <dsp:cNvSpPr/>
      </dsp:nvSpPr>
      <dsp:spPr>
        <a:xfrm>
          <a:off x="0" y="2724460"/>
          <a:ext cx="7147034" cy="1689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689" tIns="604012" rIns="55468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000" kern="1200" dirty="0" smtClean="0"/>
            <a:t>Obtain license content </a:t>
          </a:r>
          <a:endParaRPr lang="en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000" kern="1200" dirty="0" smtClean="0"/>
            <a:t>Streaming through third party ISP’s</a:t>
          </a:r>
          <a:endParaRPr lang="en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000" kern="1200" dirty="0" smtClean="0"/>
            <a:t>Make affordable for end consumer </a:t>
          </a:r>
          <a:r>
            <a:rPr lang="en-CA" sz="2000" kern="1200" dirty="0" smtClean="0">
              <a:sym typeface="Wingdings" panose="05000000000000000000" pitchFamily="2" charset="2"/>
            </a:rPr>
            <a:t> Millennials</a:t>
          </a:r>
          <a:endParaRPr lang="en-CA" sz="2000" kern="1200" dirty="0"/>
        </a:p>
      </dsp:txBody>
      <dsp:txXfrm>
        <a:off x="0" y="2724460"/>
        <a:ext cx="7147034" cy="1689975"/>
      </dsp:txXfrm>
    </dsp:sp>
    <dsp:sp modelId="{220F301E-AD41-44D3-9E2F-7A6BAB6CFA35}">
      <dsp:nvSpPr>
        <dsp:cNvPr id="0" name=""/>
        <dsp:cNvSpPr/>
      </dsp:nvSpPr>
      <dsp:spPr>
        <a:xfrm>
          <a:off x="357351" y="2296420"/>
          <a:ext cx="5002923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99" tIns="0" rIns="18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/>
            <a:t>OTT</a:t>
          </a:r>
          <a:endParaRPr lang="en-CA" sz="2400" b="1" kern="1200" dirty="0"/>
        </a:p>
      </dsp:txBody>
      <dsp:txXfrm>
        <a:off x="399141" y="2338210"/>
        <a:ext cx="4919343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B9449-C8FB-4D17-B4F8-0D66A4B5797A}">
      <dsp:nvSpPr>
        <dsp:cNvPr id="0" name=""/>
        <dsp:cNvSpPr/>
      </dsp:nvSpPr>
      <dsp:spPr>
        <a:xfrm>
          <a:off x="40" y="57382"/>
          <a:ext cx="3845569" cy="733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Pro’s</a:t>
          </a:r>
          <a:endParaRPr lang="en-CA" sz="3200" kern="1200" dirty="0"/>
        </a:p>
      </dsp:txBody>
      <dsp:txXfrm>
        <a:off x="40" y="57382"/>
        <a:ext cx="3845569" cy="733017"/>
      </dsp:txXfrm>
    </dsp:sp>
    <dsp:sp modelId="{939BDD7A-87FC-4478-A1C9-9DA7D1C130FB}">
      <dsp:nvSpPr>
        <dsp:cNvPr id="0" name=""/>
        <dsp:cNvSpPr/>
      </dsp:nvSpPr>
      <dsp:spPr>
        <a:xfrm>
          <a:off x="40" y="790399"/>
          <a:ext cx="3845569" cy="1460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Increase </a:t>
          </a:r>
          <a:r>
            <a:rPr lang="en-CA" sz="1900" kern="1200" dirty="0" err="1" smtClean="0"/>
            <a:t>DirectTV’s</a:t>
          </a:r>
          <a:r>
            <a:rPr lang="en-CA" sz="1900" kern="1200" dirty="0" smtClean="0"/>
            <a:t> marketability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International exposure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Synergies 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900" kern="1200" dirty="0"/>
        </a:p>
      </dsp:txBody>
      <dsp:txXfrm>
        <a:off x="40" y="790399"/>
        <a:ext cx="3845569" cy="1460340"/>
      </dsp:txXfrm>
    </dsp:sp>
    <dsp:sp modelId="{3C6BFE89-AE76-4473-B155-24628F529823}">
      <dsp:nvSpPr>
        <dsp:cNvPr id="0" name=""/>
        <dsp:cNvSpPr/>
      </dsp:nvSpPr>
      <dsp:spPr>
        <a:xfrm>
          <a:off x="4383989" y="57382"/>
          <a:ext cx="3845569" cy="73301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Con’s</a:t>
          </a:r>
          <a:endParaRPr lang="en-CA" sz="3200" kern="1200" dirty="0"/>
        </a:p>
      </dsp:txBody>
      <dsp:txXfrm>
        <a:off x="4383989" y="57382"/>
        <a:ext cx="3845569" cy="733017"/>
      </dsp:txXfrm>
    </dsp:sp>
    <dsp:sp modelId="{78DFB6DA-1E11-413E-8830-1A7D0D62B5EC}">
      <dsp:nvSpPr>
        <dsp:cNvPr id="0" name=""/>
        <dsp:cNvSpPr/>
      </dsp:nvSpPr>
      <dsp:spPr>
        <a:xfrm>
          <a:off x="4383989" y="790399"/>
          <a:ext cx="3845569" cy="1460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Slowing subscriber growth (0.9%)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New to competitive content segment with minimal experience</a:t>
          </a:r>
          <a:endParaRPr lang="en-CA" sz="1900" kern="1200" dirty="0"/>
        </a:p>
      </dsp:txBody>
      <dsp:txXfrm>
        <a:off x="4383989" y="790399"/>
        <a:ext cx="3845569" cy="1460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B9449-C8FB-4D17-B4F8-0D66A4B5797A}">
      <dsp:nvSpPr>
        <dsp:cNvPr id="0" name=""/>
        <dsp:cNvSpPr/>
      </dsp:nvSpPr>
      <dsp:spPr>
        <a:xfrm>
          <a:off x="40" y="26901"/>
          <a:ext cx="3845569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100" kern="1200" dirty="0" smtClean="0"/>
            <a:t>Pro’s</a:t>
          </a:r>
          <a:endParaRPr lang="en-CA" sz="3100" kern="1200" dirty="0"/>
        </a:p>
      </dsp:txBody>
      <dsp:txXfrm>
        <a:off x="40" y="26901"/>
        <a:ext cx="3845569" cy="892800"/>
      </dsp:txXfrm>
    </dsp:sp>
    <dsp:sp modelId="{939BDD7A-87FC-4478-A1C9-9DA7D1C130FB}">
      <dsp:nvSpPr>
        <dsp:cNvPr id="0" name=""/>
        <dsp:cNvSpPr/>
      </dsp:nvSpPr>
      <dsp:spPr>
        <a:xfrm>
          <a:off x="40" y="919701"/>
          <a:ext cx="3845569" cy="1361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Leverage distribution network</a:t>
          </a:r>
          <a:endParaRPr lang="en-CA" sz="1900" kern="1200" dirty="0"/>
        </a:p>
      </dsp:txBody>
      <dsp:txXfrm>
        <a:off x="40" y="919701"/>
        <a:ext cx="3845569" cy="1361520"/>
      </dsp:txXfrm>
    </dsp:sp>
    <dsp:sp modelId="{3C6BFE89-AE76-4473-B155-24628F529823}">
      <dsp:nvSpPr>
        <dsp:cNvPr id="0" name=""/>
        <dsp:cNvSpPr/>
      </dsp:nvSpPr>
      <dsp:spPr>
        <a:xfrm>
          <a:off x="4383989" y="26901"/>
          <a:ext cx="3845569" cy="8928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100" kern="1200" dirty="0" smtClean="0"/>
            <a:t>Con’s</a:t>
          </a:r>
          <a:endParaRPr lang="en-CA" sz="3100" kern="1200" dirty="0"/>
        </a:p>
      </dsp:txBody>
      <dsp:txXfrm>
        <a:off x="4383989" y="26901"/>
        <a:ext cx="3845569" cy="892800"/>
      </dsp:txXfrm>
    </dsp:sp>
    <dsp:sp modelId="{78DFB6DA-1E11-413E-8830-1A7D0D62B5EC}">
      <dsp:nvSpPr>
        <dsp:cNvPr id="0" name=""/>
        <dsp:cNvSpPr/>
      </dsp:nvSpPr>
      <dsp:spPr>
        <a:xfrm>
          <a:off x="4383989" y="919701"/>
          <a:ext cx="3845569" cy="1361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Being bought at relatively low price</a:t>
          </a:r>
          <a:endParaRPr lang="en-CA" sz="19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600" kern="1200" dirty="0"/>
        </a:p>
      </dsp:txBody>
      <dsp:txXfrm>
        <a:off x="4383989" y="919701"/>
        <a:ext cx="3845569" cy="1361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B2B90-7917-49A4-994B-94C54828E8D7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Poor Lionsgate performance</a:t>
          </a:r>
          <a:endParaRPr lang="en-CA" sz="3600" kern="1200" dirty="0"/>
        </a:p>
      </dsp:txBody>
      <dsp:txXfrm>
        <a:off x="460905" y="1047"/>
        <a:ext cx="3479899" cy="2087939"/>
      </dsp:txXfrm>
    </dsp:sp>
    <dsp:sp modelId="{37197CAB-69F2-46AF-B496-D6F7AFFDFFF3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Weak outlook for Starz</a:t>
          </a:r>
          <a:endParaRPr lang="en-CA" sz="3600" kern="1200" dirty="0"/>
        </a:p>
      </dsp:txBody>
      <dsp:txXfrm>
        <a:off x="4288794" y="1047"/>
        <a:ext cx="3479899" cy="2087939"/>
      </dsp:txXfrm>
    </dsp:sp>
    <dsp:sp modelId="{2BE81058-71D2-427E-8FC1-412898BC059F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Break even for Lionsgate at 34%</a:t>
          </a:r>
          <a:endParaRPr lang="en-CA" sz="3600" kern="1200" dirty="0"/>
        </a:p>
      </dsp:txBody>
      <dsp:txXfrm>
        <a:off x="460905" y="2436976"/>
        <a:ext cx="3479899" cy="2087939"/>
      </dsp:txXfrm>
    </dsp:sp>
    <dsp:sp modelId="{27C90395-77BD-4E0A-9C1A-9534924EB7CA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Quality content assets</a:t>
          </a:r>
          <a:endParaRPr lang="en-CA" sz="3600" kern="1200" dirty="0"/>
        </a:p>
      </dsp:txBody>
      <dsp:txXfrm>
        <a:off x="4288794" y="2436976"/>
        <a:ext cx="3479899" cy="2087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903D8-4B95-48FE-9CC9-146C9763DE51}">
      <dsp:nvSpPr>
        <dsp:cNvPr id="0" name=""/>
        <dsp:cNvSpPr/>
      </dsp:nvSpPr>
      <dsp:spPr>
        <a:xfrm>
          <a:off x="-2767597" y="-464758"/>
          <a:ext cx="3600206" cy="3600206"/>
        </a:xfrm>
        <a:prstGeom prst="blockArc">
          <a:avLst>
            <a:gd name="adj1" fmla="val 18900000"/>
            <a:gd name="adj2" fmla="val 2700000"/>
            <a:gd name="adj3" fmla="val 6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861A9-0832-41FB-8AC4-3EF4A6B4EC7E}">
      <dsp:nvSpPr>
        <dsp:cNvPr id="0" name=""/>
        <dsp:cNvSpPr/>
      </dsp:nvSpPr>
      <dsp:spPr>
        <a:xfrm>
          <a:off x="812011" y="685735"/>
          <a:ext cx="7563367" cy="1299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9930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900" kern="1200" dirty="0" smtClean="0"/>
            <a:t>Offer $4.9B for a 100% acquisition of Starz </a:t>
          </a:r>
          <a:endParaRPr lang="en-CA" sz="3900" kern="1200" dirty="0"/>
        </a:p>
      </dsp:txBody>
      <dsp:txXfrm>
        <a:off x="812011" y="685735"/>
        <a:ext cx="7563367" cy="1299218"/>
      </dsp:txXfrm>
    </dsp:sp>
    <dsp:sp modelId="{D28A97E5-30DC-4602-A971-3A19853C8770}">
      <dsp:nvSpPr>
        <dsp:cNvPr id="0" name=""/>
        <dsp:cNvSpPr/>
      </dsp:nvSpPr>
      <dsp:spPr>
        <a:xfrm>
          <a:off x="0" y="523332"/>
          <a:ext cx="1624023" cy="16240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B3AA1-6FB0-154B-92B6-8EF124D95042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A1661-0AB4-BC49-A80F-2BF78108D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3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72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Trevor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An entry point in the Over-The-Top streaming segment that has been taking revenues away from their cable business.</a:t>
            </a:r>
          </a:p>
          <a:p>
            <a:endParaRPr lang="en-CA" dirty="0" smtClean="0"/>
          </a:p>
          <a:p>
            <a:r>
              <a:rPr lang="en-CA" b="1" dirty="0" smtClean="0"/>
              <a:t>At the end of the day, we recommend</a:t>
            </a:r>
            <a:r>
              <a:rPr lang="en-CA" b="1" baseline="0" dirty="0" smtClean="0"/>
              <a:t> AT&amp;T offering $4.9B to completely acquire Starz given our evaluated per share price of $36.63</a:t>
            </a:r>
          </a:p>
          <a:p>
            <a:endParaRPr lang="en-CA" b="1" baseline="0" dirty="0" smtClean="0"/>
          </a:p>
          <a:p>
            <a:r>
              <a:rPr lang="en-CA" b="1" baseline="0" dirty="0" smtClean="0"/>
              <a:t>We feel there are ample opportunities in other areas as well if the deal doesn’t work out such as moving into emerging markets such as Cuba.</a:t>
            </a:r>
          </a:p>
          <a:p>
            <a:endParaRPr lang="en-CA" b="1" baseline="0" dirty="0" smtClean="0"/>
          </a:p>
          <a:p>
            <a:r>
              <a:rPr lang="en-CA" baseline="0" dirty="0" smtClean="0"/>
              <a:t> 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0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an entry point in the Over-The-Top streaming segment that has been taking revenues away from their cable business.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creation that has plans for international expansion</a:t>
            </a:r>
          </a:p>
          <a:p>
            <a:r>
              <a:rPr lang="en-CA" dirty="0" smtClean="0"/>
              <a:t>Malone wants </a:t>
            </a:r>
            <a:r>
              <a:rPr lang="en-CA" dirty="0" err="1" smtClean="0"/>
              <a:t>starz</a:t>
            </a:r>
            <a:r>
              <a:rPr lang="en-CA" baseline="0" dirty="0" smtClean="0"/>
              <a:t> to be sold based off of</a:t>
            </a:r>
          </a:p>
          <a:p>
            <a:endParaRPr lang="en-CA" baseline="0" dirty="0" smtClean="0"/>
          </a:p>
          <a:p>
            <a:r>
              <a:rPr lang="en-CA" baseline="0" dirty="0" smtClean="0"/>
              <a:t>Competition for acquisitions in content segment</a:t>
            </a:r>
          </a:p>
          <a:p>
            <a:r>
              <a:rPr lang="en-CA" baseline="0" dirty="0" smtClean="0"/>
              <a:t>Adds stickiness to DirecTV which is essential in AT&amp;T’s strategic connectivity plan </a:t>
            </a:r>
          </a:p>
          <a:p>
            <a:r>
              <a:rPr lang="en-CA" baseline="0" dirty="0" smtClean="0"/>
              <a:t>International Expansion ease with having content</a:t>
            </a:r>
          </a:p>
          <a:p>
            <a:r>
              <a:rPr lang="en-CA" baseline="0" dirty="0" smtClean="0"/>
              <a:t>Malone just wants deal to go through for </a:t>
            </a:r>
            <a:br>
              <a:rPr lang="en-CA" baseline="0" dirty="0" smtClean="0"/>
            </a:br>
            <a:r>
              <a:rPr lang="en-CA" baseline="0" dirty="0" smtClean="0"/>
              <a:t/>
            </a:r>
            <a:br>
              <a:rPr lang="en-CA" baseline="0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5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Business</a:t>
            </a:r>
            <a:r>
              <a:rPr lang="en-CA" baseline="0" dirty="0" smtClean="0"/>
              <a:t> model: Telecom and distribution</a:t>
            </a:r>
          </a:p>
          <a:p>
            <a:r>
              <a:rPr lang="en-CA" baseline="0" dirty="0" smtClean="0"/>
              <a:t>New Markets (</a:t>
            </a:r>
            <a:r>
              <a:rPr lang="en-CA" baseline="0" dirty="0" err="1" smtClean="0"/>
              <a:t>ie</a:t>
            </a:r>
            <a:r>
              <a:rPr lang="en-CA" baseline="0" dirty="0" smtClean="0"/>
              <a:t>. Latin America and emerging markets)</a:t>
            </a:r>
          </a:p>
          <a:p>
            <a:r>
              <a:rPr lang="en-CA" dirty="0" smtClean="0"/>
              <a:t>Continue as Wireless Market Leader </a:t>
            </a:r>
          </a:p>
          <a:p>
            <a:r>
              <a:rPr lang="en-CA" dirty="0" smtClean="0"/>
              <a:t>Diversified business model</a:t>
            </a:r>
          </a:p>
          <a:p>
            <a:r>
              <a:rPr lang="en-CA" dirty="0" smtClean="0"/>
              <a:t>Massive scale, spectrum and infrastructure</a:t>
            </a:r>
          </a:p>
          <a:p>
            <a:r>
              <a:rPr lang="en-CA" dirty="0" smtClean="0"/>
              <a:t>Reduced margins (factors?)</a:t>
            </a:r>
          </a:p>
          <a:p>
            <a:r>
              <a:rPr lang="en-CA" dirty="0" smtClean="0"/>
              <a:t>DirecTV streaming services </a:t>
            </a:r>
            <a:r>
              <a:rPr lang="en-CA" dirty="0" smtClean="0">
                <a:sym typeface="Wingdings" panose="05000000000000000000" pitchFamily="2" charset="2"/>
              </a:rPr>
              <a:t> aim to provide content</a:t>
            </a:r>
          </a:p>
          <a:p>
            <a:r>
              <a:rPr lang="en-CA" dirty="0" smtClean="0">
                <a:sym typeface="Wingdings" panose="05000000000000000000" pitchFamily="2" charset="2"/>
              </a:rPr>
              <a:t>Share buybacks</a:t>
            </a:r>
          </a:p>
          <a:p>
            <a:pPr marL="0" indent="0">
              <a:buNone/>
            </a:pPr>
            <a:r>
              <a:rPr lang="en-CA" dirty="0" smtClean="0">
                <a:sym typeface="Wingdings" panose="05000000000000000000" pitchFamily="2" charset="2"/>
              </a:rPr>
              <a:t>1. Expand Customer Base</a:t>
            </a:r>
          </a:p>
          <a:p>
            <a:pPr marL="0" indent="0">
              <a:buNone/>
            </a:pPr>
            <a:r>
              <a:rPr lang="en-CA" dirty="0" smtClean="0">
                <a:sym typeface="Wingdings" panose="05000000000000000000" pitchFamily="2" charset="2"/>
              </a:rPr>
              <a:t>2. Enhance its offering</a:t>
            </a:r>
          </a:p>
          <a:p>
            <a:pPr marL="0" indent="0">
              <a:buNone/>
            </a:pPr>
            <a:r>
              <a:rPr lang="en-CA" dirty="0" smtClean="0">
                <a:sym typeface="Wingdings" panose="05000000000000000000" pitchFamily="2" charset="2"/>
              </a:rPr>
              <a:t>3. Enter New Markets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1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1200" dirty="0" smtClean="0">
                <a:effectLst/>
              </a:rPr>
              <a:t/>
            </a:r>
            <a:br>
              <a:rPr lang="en-US" sz="1200" dirty="0" smtClean="0">
                <a:effectLst/>
              </a:rPr>
            </a:br>
            <a:r>
              <a:rPr lang="en-US" sz="1200" dirty="0" smtClean="0">
                <a:effectLst/>
              </a:rPr>
              <a:t/>
            </a:r>
            <a:br>
              <a:rPr lang="en-US" sz="1200" dirty="0" smtClean="0">
                <a:effectLst/>
              </a:rPr>
            </a:br>
            <a:r>
              <a:rPr lang="en-US" sz="1200" dirty="0" smtClean="0">
                <a:effectLst/>
              </a:rPr>
              <a:t>Cable TV:</a:t>
            </a:r>
            <a:endParaRPr lang="en-CA" sz="1200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</a:rPr>
              <a:t>Declining Market (Cancelations)</a:t>
            </a:r>
            <a:endParaRPr lang="en-CA" sz="1200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</a:rPr>
              <a:t>Higher Infrastructure Costs </a:t>
            </a:r>
            <a:endParaRPr lang="en-CA" sz="1200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</a:rPr>
              <a:t>Lower Margins</a:t>
            </a:r>
            <a:endParaRPr lang="en-CA" sz="12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</a:rPr>
              <a:t> </a:t>
            </a:r>
            <a:endParaRPr lang="en-CA" sz="12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</a:rPr>
              <a:t>Distribution Model:</a:t>
            </a:r>
            <a:endParaRPr lang="en-CA" sz="12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sym typeface="Wingdings" panose="05000000000000000000" pitchFamily="2" charset="2"/>
              </a:rPr>
              <a:t></a:t>
            </a:r>
            <a:r>
              <a:rPr lang="en-US" sz="1200" dirty="0" smtClean="0">
                <a:effectLst/>
              </a:rPr>
              <a:t> Get licensed content</a:t>
            </a:r>
            <a:endParaRPr lang="en-CA" sz="12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sym typeface="Wingdings" panose="05000000000000000000" pitchFamily="2" charset="2"/>
              </a:rPr>
              <a:t></a:t>
            </a:r>
            <a:r>
              <a:rPr lang="en-US" sz="1200" dirty="0" smtClean="0">
                <a:effectLst/>
              </a:rPr>
              <a:t> Make content available to customers through cable infrastructure </a:t>
            </a:r>
            <a:endParaRPr lang="en-CA" sz="12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sym typeface="Wingdings" panose="05000000000000000000" pitchFamily="2" charset="2"/>
              </a:rPr>
              <a:t></a:t>
            </a:r>
            <a:r>
              <a:rPr lang="en-US" sz="1200" dirty="0" smtClean="0">
                <a:effectLst/>
              </a:rPr>
              <a:t> inconvenience of 3</a:t>
            </a:r>
            <a:r>
              <a:rPr lang="en-US" sz="1200" baseline="30000" dirty="0" smtClean="0">
                <a:effectLst/>
              </a:rPr>
              <a:t>rd</a:t>
            </a:r>
            <a:r>
              <a:rPr lang="en-US" sz="1200" dirty="0" smtClean="0">
                <a:effectLst/>
              </a:rPr>
              <a:t> party </a:t>
            </a:r>
            <a:endParaRPr lang="en-CA" sz="1200" dirty="0" smtClean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CA" dirty="0" smtClean="0"/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</a:rPr>
              <a:t>OTT </a:t>
            </a:r>
            <a:endParaRPr lang="en-CA" sz="1200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</a:rPr>
              <a:t>Transition follows “</a:t>
            </a:r>
            <a:r>
              <a:rPr lang="en-US" sz="1200" dirty="0" err="1" smtClean="0">
                <a:effectLst/>
              </a:rPr>
              <a:t>Millenial</a:t>
            </a:r>
            <a:r>
              <a:rPr lang="en-US" sz="1200" dirty="0" smtClean="0">
                <a:effectLst/>
              </a:rPr>
              <a:t> trend”</a:t>
            </a:r>
            <a:endParaRPr lang="en-CA" sz="1200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</a:rPr>
              <a:t>Lower Infrastructure costs (Third party ISP’s)</a:t>
            </a:r>
            <a:endParaRPr lang="en-CA" sz="1200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</a:rPr>
              <a:t>Better Margins</a:t>
            </a:r>
            <a:endParaRPr lang="en-CA" sz="12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</a:rPr>
              <a:t> </a:t>
            </a:r>
            <a:endParaRPr lang="en-CA" sz="12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</a:rPr>
              <a:t>Distribution Model:</a:t>
            </a:r>
            <a:endParaRPr lang="en-CA" sz="12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sym typeface="Wingdings" panose="05000000000000000000" pitchFamily="2" charset="2"/>
              </a:rPr>
              <a:t></a:t>
            </a:r>
            <a:r>
              <a:rPr lang="en-US" sz="1200" dirty="0" smtClean="0">
                <a:effectLst/>
              </a:rPr>
              <a:t> Get licensed content</a:t>
            </a:r>
            <a:endParaRPr lang="en-CA" sz="12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sym typeface="Wingdings" panose="05000000000000000000" pitchFamily="2" charset="2"/>
              </a:rPr>
              <a:t></a:t>
            </a:r>
            <a:r>
              <a:rPr lang="en-US" sz="1200" dirty="0" smtClean="0">
                <a:effectLst/>
              </a:rPr>
              <a:t> Streaming through the internet.</a:t>
            </a:r>
            <a:endParaRPr lang="en-CA" sz="12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sym typeface="Wingdings" panose="05000000000000000000" pitchFamily="2" charset="2"/>
              </a:rPr>
              <a:t></a:t>
            </a:r>
            <a:r>
              <a:rPr lang="en-US" sz="1200" dirty="0" smtClean="0">
                <a:effectLst/>
              </a:rPr>
              <a:t> Primary Cost is of the content itself</a:t>
            </a:r>
            <a:endParaRPr lang="en-CA" sz="12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</a:rPr>
              <a:t>CONTENT </a:t>
            </a:r>
            <a:r>
              <a:rPr lang="en-US" sz="1200" dirty="0" smtClean="0">
                <a:effectLst/>
                <a:sym typeface="Wingdings" panose="05000000000000000000" pitchFamily="2" charset="2"/>
              </a:rPr>
              <a:t></a:t>
            </a:r>
            <a:r>
              <a:rPr lang="en-US" sz="1200" dirty="0" smtClean="0">
                <a:effectLst/>
              </a:rPr>
              <a:t> SO IF CONTENT COSTS ARE CONTROLLED BY OWNING AN UPSTREAM SYSTEM, THEN MARGINS CAN BE IMPROVED.</a:t>
            </a:r>
            <a:endParaRPr lang="en-CA" sz="12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</a:rPr>
              <a:t> </a:t>
            </a:r>
            <a:br>
              <a:rPr lang="en-US" sz="1200" dirty="0" smtClean="0">
                <a:effectLst/>
              </a:rPr>
            </a:br>
            <a:r>
              <a:rPr lang="en-US" sz="1200" dirty="0" smtClean="0">
                <a:effectLst/>
              </a:rPr>
              <a:t>In</a:t>
            </a:r>
            <a:endParaRPr lang="en-CA" sz="1200" dirty="0" smtClean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Opportunity: Advertise</a:t>
            </a:r>
            <a:r>
              <a:rPr lang="en-CA" baseline="0" dirty="0" smtClean="0"/>
              <a:t> om Star</a:t>
            </a:r>
            <a:br>
              <a:rPr lang="en-CA" baseline="0" dirty="0" smtClean="0"/>
            </a:br>
            <a:r>
              <a:rPr lang="en-CA" baseline="0" dirty="0" smtClean="0"/>
              <a:t/>
            </a:r>
            <a:br>
              <a:rPr lang="en-CA" baseline="0" dirty="0" smtClean="0"/>
            </a:br>
            <a:r>
              <a:rPr lang="en-CA" baseline="0" dirty="0" smtClean="0"/>
              <a:t>Starz cons: Overall $ amount was higher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6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Intrinsic and RV of Stars based on cops and precedent transactions</a:t>
            </a:r>
          </a:p>
          <a:p>
            <a:endParaRPr lang="en-CA" dirty="0" smtClean="0"/>
          </a:p>
          <a:p>
            <a:r>
              <a:rPr lang="en-CA" dirty="0" smtClean="0"/>
              <a:t>AT&amp;T’s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50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John</a:t>
            </a:r>
            <a:r>
              <a:rPr lang="en-CA" baseline="0" dirty="0" smtClean="0"/>
              <a:t> Malone getting desperate and threatened by OTT .. Rival Bid from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0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Trevor</a:t>
            </a:r>
          </a:p>
          <a:p>
            <a:endParaRPr lang="en-CA" dirty="0" smtClean="0"/>
          </a:p>
          <a:p>
            <a:r>
              <a:rPr lang="en-CA" b="1" dirty="0" smtClean="0"/>
              <a:t>AT&amp;T management</a:t>
            </a:r>
            <a:r>
              <a:rPr lang="en-CA" b="1" baseline="0" dirty="0" smtClean="0"/>
              <a:t> has the challenge of losing subs to Over-the-top streaming services but can leverage the Starz acquisition</a:t>
            </a:r>
          </a:p>
          <a:p>
            <a:endParaRPr lang="en-CA" baseline="0" dirty="0" smtClean="0"/>
          </a:p>
          <a:p>
            <a:r>
              <a:rPr lang="en-CA" b="0" baseline="0" dirty="0" smtClean="0"/>
              <a:t>The Board of Directors require high yields which is where Cross-Divisional Expertise can increase margins</a:t>
            </a:r>
          </a:p>
          <a:p>
            <a:endParaRPr lang="en-CA" b="0" baseline="0" dirty="0" smtClean="0"/>
          </a:p>
          <a:p>
            <a:r>
              <a:rPr lang="en-CA" baseline="0" dirty="0" smtClean="0"/>
              <a:t>Shareholders receiving limited capital gains can be mitigated by communication of moderate growth plans (Could get questioned on this?)</a:t>
            </a:r>
          </a:p>
          <a:p>
            <a:endParaRPr lang="en-CA" baseline="0" dirty="0" smtClean="0"/>
          </a:p>
          <a:p>
            <a:r>
              <a:rPr lang="en-CA" b="1" baseline="0" dirty="0" smtClean="0"/>
              <a:t>Customers churn rates are high but can be retained by cross-selling &amp; packaging strategies</a:t>
            </a:r>
          </a:p>
          <a:p>
            <a:endParaRPr lang="en-CA" b="1" baseline="0" dirty="0" smtClean="0"/>
          </a:p>
          <a:p>
            <a:r>
              <a:rPr lang="en-CA" b="1" baseline="0" dirty="0" smtClean="0"/>
              <a:t>Lionsgate Stakeholders could start a bidding war for Starz but AT&amp;T should stick to a firm offer and be willing to look for alternative opportunities if it doesn’t work out</a:t>
            </a:r>
            <a:endParaRPr lang="en-CA" b="1" dirty="0" smtClean="0"/>
          </a:p>
          <a:p>
            <a:endParaRPr lang="en-CA" dirty="0" smtClean="0"/>
          </a:p>
          <a:p>
            <a:r>
              <a:rPr lang="en-CA" dirty="0" smtClean="0"/>
              <a:t>FCC</a:t>
            </a:r>
            <a:r>
              <a:rPr lang="en-CA" baseline="0" dirty="0" smtClean="0"/>
              <a:t> </a:t>
            </a:r>
            <a:r>
              <a:rPr lang="en-CA" baseline="0" dirty="0" smtClean="0"/>
              <a:t>any </a:t>
            </a:r>
            <a:r>
              <a:rPr lang="en-CA" baseline="0" dirty="0" smtClean="0"/>
              <a:t>issues?</a:t>
            </a:r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90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Trevor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/>
              <a:t>Alternative Channel Networks that were considered were AMC networks</a:t>
            </a:r>
            <a:r>
              <a:rPr lang="en-CA" b="1" baseline="0" dirty="0" smtClean="0"/>
              <a:t> and MSG Networks which are both along the lines of AT&amp;T’s budget who produce content in the media sector similar to that of Starz.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 smtClean="0"/>
              <a:t>Furthermore, utilizing a sports, livestream and video demand platform would broaden their diversified platform similar to Starz, having ample synergies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Our EV/EBITDA  ratio analysis also determined that there is great value to purchasing media/content</a:t>
            </a:r>
            <a:endParaRPr lang="en-CA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8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7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2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7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0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0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2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7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9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3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9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0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7B335-3FF6-A84A-B5FB-C1FC4527E524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3.amazonaws.com/digitaltrends-uploads-prod/2014/05/att-headquarter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688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41" y="190305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Starz as a Potential Target</a:t>
            </a:r>
            <a:endParaRPr lang="en-CA" dirty="0">
              <a:solidFill>
                <a:schemeClr val="bg1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3251"/>
            <a:ext cx="8229600" cy="4525963"/>
          </a:xfrm>
        </p:spPr>
        <p:txBody>
          <a:bodyPr/>
          <a:lstStyle/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95"/>
            <a:ext cx="9144000" cy="7242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0" y="712464"/>
            <a:ext cx="9144000" cy="7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37" y="87604"/>
            <a:ext cx="913486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Risk Analysis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http://www.hdicon.com/wp-content/uploads/2010/10/att_20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-20796"/>
            <a:ext cx="687458" cy="73326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650927"/>
              </p:ext>
            </p:extLst>
          </p:nvPr>
        </p:nvGraphicFramePr>
        <p:xfrm>
          <a:off x="457199" y="1194617"/>
          <a:ext cx="8003232" cy="495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173"/>
                <a:gridCol w="3128315"/>
                <a:gridCol w="2667744"/>
              </a:tblGrid>
              <a:tr h="82591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Stakeholder</a:t>
                      </a:r>
                      <a:r>
                        <a:rPr lang="en-CA" sz="2000" baseline="0" dirty="0" smtClean="0"/>
                        <a:t> 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Key Challenge 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Potential Mitigation</a:t>
                      </a:r>
                      <a:endParaRPr lang="en-CA" sz="2000" dirty="0"/>
                    </a:p>
                  </a:txBody>
                  <a:tcPr/>
                </a:tc>
              </a:tr>
              <a:tr h="82591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AT&amp;T</a:t>
                      </a:r>
                      <a:r>
                        <a:rPr lang="en-CA" sz="2000" baseline="0" dirty="0" smtClean="0"/>
                        <a:t> Management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Losing</a:t>
                      </a:r>
                      <a:r>
                        <a:rPr lang="en-CA" sz="2000" baseline="0" dirty="0" smtClean="0"/>
                        <a:t> Subs to OTT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Leverage</a:t>
                      </a:r>
                      <a:r>
                        <a:rPr lang="en-CA" sz="2000" baseline="0" dirty="0" smtClean="0"/>
                        <a:t> Starz Acquisition</a:t>
                      </a:r>
                      <a:endParaRPr lang="en-CA" sz="2000" dirty="0"/>
                    </a:p>
                  </a:txBody>
                  <a:tcPr/>
                </a:tc>
              </a:tr>
              <a:tr h="82591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Board of</a:t>
                      </a:r>
                      <a:r>
                        <a:rPr lang="en-CA" sz="2000" baseline="0" dirty="0" smtClean="0"/>
                        <a:t> Directors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High</a:t>
                      </a:r>
                      <a:r>
                        <a:rPr lang="en-CA" sz="2000" baseline="0" dirty="0" smtClean="0"/>
                        <a:t> Required Yield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Cross-Divisional</a:t>
                      </a:r>
                      <a:r>
                        <a:rPr lang="en-CA" sz="2000" baseline="0" dirty="0" smtClean="0"/>
                        <a:t> Expertise to up Margins</a:t>
                      </a:r>
                      <a:endParaRPr lang="en-CA" sz="2000" dirty="0"/>
                    </a:p>
                  </a:txBody>
                  <a:tcPr/>
                </a:tc>
              </a:tr>
              <a:tr h="82591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Shareholders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Limited Capital Gains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Communicate</a:t>
                      </a:r>
                      <a:r>
                        <a:rPr lang="en-CA" sz="2000" baseline="0" dirty="0" smtClean="0"/>
                        <a:t> moderate growth plan</a:t>
                      </a:r>
                      <a:endParaRPr lang="en-CA" sz="2000" dirty="0"/>
                    </a:p>
                  </a:txBody>
                  <a:tcPr/>
                </a:tc>
              </a:tr>
              <a:tr h="82591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High</a:t>
                      </a:r>
                      <a:r>
                        <a:rPr lang="en-CA" sz="2000" baseline="0" dirty="0" smtClean="0"/>
                        <a:t> Churn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Cross-Selling</a:t>
                      </a:r>
                      <a:r>
                        <a:rPr lang="en-CA" sz="2000" baseline="0" dirty="0" smtClean="0"/>
                        <a:t> &amp; Bundling</a:t>
                      </a:r>
                      <a:endParaRPr lang="en-CA" sz="2000" dirty="0"/>
                    </a:p>
                  </a:txBody>
                  <a:tcPr/>
                </a:tc>
              </a:tr>
              <a:tr h="82591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Lionsgate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aseline="0" dirty="0" smtClean="0"/>
                        <a:t>Bidding War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aseline="0" dirty="0" smtClean="0"/>
                        <a:t>Firm Offer</a:t>
                      </a:r>
                      <a:endParaRPr lang="en-CA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4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1774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AMC Networks</a:t>
            </a:r>
          </a:p>
          <a:p>
            <a:pPr lvl="1"/>
            <a:r>
              <a:rPr lang="en-CA" dirty="0" smtClean="0"/>
              <a:t>EV: $7.12B, Produce original content (17% international)</a:t>
            </a:r>
          </a:p>
          <a:p>
            <a:pPr lvl="1"/>
            <a:r>
              <a:rPr lang="en-CA" dirty="0" smtClean="0"/>
              <a:t>T has fair distribution agreement</a:t>
            </a:r>
          </a:p>
          <a:p>
            <a:r>
              <a:rPr lang="en-CA" dirty="0" smtClean="0"/>
              <a:t>MSG Networks</a:t>
            </a:r>
          </a:p>
          <a:p>
            <a:pPr lvl="1"/>
            <a:r>
              <a:rPr lang="en-CA" dirty="0" smtClean="0"/>
              <a:t>EV: $2.61B, Suitable for advertising based model</a:t>
            </a:r>
          </a:p>
          <a:p>
            <a:pPr lvl="1"/>
            <a:r>
              <a:rPr lang="en-CA" dirty="0" smtClean="0"/>
              <a:t>Sports, Entertainment, Media, Live stream and video demand platform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95"/>
            <a:ext cx="9144000" cy="7242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0" y="712464"/>
            <a:ext cx="9144000" cy="7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37" y="87604"/>
            <a:ext cx="913486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Alternative Channel Network Acquisition Opportunities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091763"/>
              </p:ext>
            </p:extLst>
          </p:nvPr>
        </p:nvGraphicFramePr>
        <p:xfrm>
          <a:off x="1524000" y="5172587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EV/EBITDA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11.1x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All Media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9.7x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Telecom Buying</a:t>
                      </a:r>
                      <a:r>
                        <a:rPr lang="en-CA" baseline="0" dirty="0" smtClean="0"/>
                        <a:t> Media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10.8x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When</a:t>
                      </a:r>
                      <a:r>
                        <a:rPr lang="en-CA" baseline="0" dirty="0" smtClean="0"/>
                        <a:t> offering 20%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6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90" y="4508553"/>
            <a:ext cx="8229600" cy="4906963"/>
          </a:xfrm>
        </p:spPr>
        <p:txBody>
          <a:bodyPr/>
          <a:lstStyle/>
          <a:p>
            <a:r>
              <a:rPr lang="en-CA" dirty="0" smtClean="0">
                <a:sym typeface="Wingdings" panose="05000000000000000000" pitchFamily="2" charset="2"/>
              </a:rPr>
              <a:t>Emerging Markets of interest with potential </a:t>
            </a:r>
          </a:p>
          <a:p>
            <a:pPr marL="457200" lvl="1" indent="0">
              <a:buNone/>
            </a:pPr>
            <a:r>
              <a:rPr lang="en-CA" dirty="0" smtClean="0">
                <a:sym typeface="Wingdings" panose="05000000000000000000" pitchFamily="2" charset="2"/>
              </a:rPr>
              <a:t> Cuba 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sym typeface="Wingdings" panose="05000000000000000000" pitchFamily="2" charset="2"/>
              </a:rPr>
              <a:t>  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95"/>
            <a:ext cx="9144000" cy="7242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0" y="712464"/>
            <a:ext cx="9144000" cy="7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37" y="87604"/>
            <a:ext cx="913486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Recommendation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http://www.hdicon.com/wp-content/uploads/2010/10/att_20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-20796"/>
            <a:ext cx="687458" cy="73326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0282426"/>
              </p:ext>
            </p:extLst>
          </p:nvPr>
        </p:nvGraphicFramePr>
        <p:xfrm>
          <a:off x="394138" y="1077941"/>
          <a:ext cx="8375379" cy="2670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43655" y="3243176"/>
            <a:ext cx="353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ym typeface="Wingdings" panose="05000000000000000000" pitchFamily="2" charset="2"/>
              </a:rPr>
              <a:t> $36.63 per share</a:t>
            </a:r>
            <a:endParaRPr lang="en-CA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38248" y="3755645"/>
            <a:ext cx="3342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9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sym typeface="Wingdings" panose="05000000000000000000" pitchFamily="2" charset="2"/>
              </a:rPr>
              <a:t>  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95"/>
            <a:ext cx="9144000" cy="7242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0" y="712464"/>
            <a:ext cx="9144000" cy="7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37" y="87604"/>
            <a:ext cx="913486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Appendix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http://www.hdicon.com/wp-content/uploads/2010/10/att_20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-20796"/>
            <a:ext cx="687458" cy="73326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71"/>
            <a:ext cx="9144000" cy="53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87"/>
            <a:ext cx="9144000" cy="55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95"/>
            <a:ext cx="9144000" cy="7242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0" y="712464"/>
            <a:ext cx="9144000" cy="7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37" y="87604"/>
            <a:ext cx="913486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Executive Summary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http://www.hdicon.com/wp-content/uploads/2010/10/att_20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-20796"/>
            <a:ext cx="687458" cy="73326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990"/>
            <a:ext cx="8229600" cy="4987174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ncrease </a:t>
            </a:r>
            <a:r>
              <a:rPr lang="en-US" dirty="0"/>
              <a:t>shareholder value? </a:t>
            </a:r>
            <a:r>
              <a:rPr lang="en-US" b="1" u="sng" dirty="0"/>
              <a:t>Yes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 Strategic </a:t>
            </a:r>
            <a:r>
              <a:rPr lang="en-US" dirty="0" smtClean="0">
                <a:sym typeface="Wingdings" panose="05000000000000000000" pitchFamily="2" charset="2"/>
              </a:rPr>
              <a:t>– Content is essential for adaptability to changing trends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 Financial </a:t>
            </a:r>
            <a:r>
              <a:rPr lang="en-US" dirty="0" smtClean="0">
                <a:sym typeface="Wingdings" panose="05000000000000000000" pitchFamily="2" charset="2"/>
              </a:rPr>
              <a:t>– 1.2 to 2.4% accretion over 5 years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Reasonable offer</a:t>
            </a:r>
            <a:r>
              <a:rPr lang="en-US" dirty="0">
                <a:sym typeface="Wingdings" panose="05000000000000000000" pitchFamily="2" charset="2"/>
              </a:rPr>
              <a:t>? </a:t>
            </a:r>
            <a:r>
              <a:rPr lang="en-US" b="1" u="sng" dirty="0" smtClean="0">
                <a:sym typeface="Wingdings" panose="05000000000000000000" pitchFamily="2" charset="2"/>
              </a:rPr>
              <a:t>$4.9B ($36.63/share)</a:t>
            </a:r>
            <a:endParaRPr lang="en-US" b="1" u="sng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 </a:t>
            </a:r>
            <a:r>
              <a:rPr lang="en-US" dirty="0" smtClean="0"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% premium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 $</a:t>
            </a:r>
            <a:r>
              <a:rPr lang="en-US" dirty="0" smtClean="0">
                <a:sym typeface="Wingdings" panose="05000000000000000000" pitchFamily="2" charset="2"/>
              </a:rPr>
              <a:t>500m </a:t>
            </a:r>
            <a:r>
              <a:rPr lang="en-US" dirty="0">
                <a:sym typeface="Wingdings" panose="05000000000000000000" pitchFamily="2" charset="2"/>
              </a:rPr>
              <a:t>cash, 0% stock, </a:t>
            </a:r>
            <a:r>
              <a:rPr lang="en-US" dirty="0" smtClean="0">
                <a:sym typeface="Wingdings" panose="05000000000000000000" pitchFamily="2" charset="2"/>
              </a:rPr>
              <a:t>debt </a:t>
            </a:r>
            <a:r>
              <a:rPr lang="en-US" dirty="0">
                <a:sym typeface="Wingdings" panose="05000000000000000000" pitchFamily="2" charset="2"/>
              </a:rPr>
              <a:t>financing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Concerns? </a:t>
            </a:r>
            <a:r>
              <a:rPr lang="en-US" b="1" u="sng" dirty="0">
                <a:sym typeface="Wingdings" panose="05000000000000000000" pitchFamily="2" charset="2"/>
              </a:rPr>
              <a:t>Ownership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 </a:t>
            </a:r>
            <a:r>
              <a:rPr lang="en-US" dirty="0" smtClean="0">
                <a:sym typeface="Wingdings" panose="05000000000000000000" pitchFamily="2" charset="2"/>
              </a:rPr>
              <a:t>High Lionsgate Stake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- Malone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633046" y="1138989"/>
            <a:ext cx="6780628" cy="420711"/>
          </a:xfrm>
          <a:prstGeom prst="rect">
            <a:avLst/>
          </a:prstGeom>
          <a:solidFill>
            <a:schemeClr val="tx2">
              <a:lumMod val="60000"/>
              <a:lumOff val="40000"/>
              <a:alpha val="2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633046" y="3276304"/>
            <a:ext cx="6780628" cy="420711"/>
          </a:xfrm>
          <a:prstGeom prst="rect">
            <a:avLst/>
          </a:prstGeom>
          <a:solidFill>
            <a:schemeClr val="tx2">
              <a:lumMod val="60000"/>
              <a:lumOff val="40000"/>
              <a:alpha val="2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633046" y="5187827"/>
            <a:ext cx="6780628" cy="420711"/>
          </a:xfrm>
          <a:prstGeom prst="rect">
            <a:avLst/>
          </a:prstGeom>
          <a:solidFill>
            <a:schemeClr val="tx2">
              <a:lumMod val="60000"/>
              <a:lumOff val="40000"/>
              <a:alpha val="2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08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95"/>
            <a:ext cx="9144000" cy="7242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0" y="712464"/>
            <a:ext cx="9144000" cy="7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37" y="87604"/>
            <a:ext cx="913486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Strategy &amp; Objectives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http://www.hdicon.com/wp-content/uploads/2010/10/att_20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-20796"/>
            <a:ext cx="687458" cy="73326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069" y="1560356"/>
            <a:ext cx="9133510" cy="738000"/>
            <a:chOff x="583993" y="560876"/>
            <a:chExt cx="10943069" cy="738000"/>
          </a:xfrm>
        </p:grpSpPr>
        <p:sp>
          <p:nvSpPr>
            <p:cNvPr id="11" name="Rounded Rectangle 10"/>
            <p:cNvSpPr/>
            <p:nvPr/>
          </p:nvSpPr>
          <p:spPr>
            <a:xfrm>
              <a:off x="583993" y="560876"/>
              <a:ext cx="10943069" cy="73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20019" y="596902"/>
              <a:ext cx="10871018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87" tIns="0" rIns="304987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smtClean="0"/>
                <a:t>Adapt to changing OTT trends without cannibalizing existing profitability</a:t>
              </a:r>
              <a:endParaRPr lang="en-US" sz="25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5675" y="3284680"/>
            <a:ext cx="9159675" cy="738000"/>
            <a:chOff x="0" y="2685478"/>
            <a:chExt cx="10974419" cy="738000"/>
          </a:xfrm>
        </p:grpSpPr>
        <p:sp>
          <p:nvSpPr>
            <p:cNvPr id="14" name="Rounded Rectangle 13"/>
            <p:cNvSpPr/>
            <p:nvPr/>
          </p:nvSpPr>
          <p:spPr>
            <a:xfrm>
              <a:off x="0" y="2685478"/>
              <a:ext cx="10974419" cy="73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6"/>
            <p:cNvSpPr/>
            <p:nvPr/>
          </p:nvSpPr>
          <p:spPr>
            <a:xfrm>
              <a:off x="36026" y="2721504"/>
              <a:ext cx="10902367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87" tIns="0" rIns="304987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smtClean="0"/>
                <a:t>Increase EPS and stock price</a:t>
              </a:r>
              <a:endParaRPr lang="en-US" sz="25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5009004"/>
            <a:ext cx="9133510" cy="738000"/>
            <a:chOff x="509916" y="4722990"/>
            <a:chExt cx="10943070" cy="738000"/>
          </a:xfrm>
        </p:grpSpPr>
        <p:sp>
          <p:nvSpPr>
            <p:cNvPr id="17" name="Rounded Rectangle 16"/>
            <p:cNvSpPr/>
            <p:nvPr/>
          </p:nvSpPr>
          <p:spPr>
            <a:xfrm>
              <a:off x="509916" y="4722990"/>
              <a:ext cx="10943070" cy="73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CA" sz="2500" dirty="0" smtClean="0"/>
                <a:t>Increase ability to package and bundle services</a:t>
              </a:r>
              <a:endParaRPr lang="en-CA" sz="2500" dirty="0"/>
            </a:p>
          </p:txBody>
        </p:sp>
        <p:sp>
          <p:nvSpPr>
            <p:cNvPr id="18" name="Rounded Rectangle 8"/>
            <p:cNvSpPr/>
            <p:nvPr/>
          </p:nvSpPr>
          <p:spPr>
            <a:xfrm>
              <a:off x="545942" y="4759016"/>
              <a:ext cx="10871018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87" tIns="0" rIns="304987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07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95"/>
            <a:ext cx="9144000" cy="7242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0" y="712464"/>
            <a:ext cx="9144000" cy="7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37" y="87604"/>
            <a:ext cx="913486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Distribution Model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http://www.hdicon.com/wp-content/uploads/2010/10/att_20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-20796"/>
            <a:ext cx="687458" cy="73326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771774896"/>
              </p:ext>
            </p:extLst>
          </p:nvPr>
        </p:nvGraphicFramePr>
        <p:xfrm>
          <a:off x="1003051" y="971848"/>
          <a:ext cx="7147034" cy="4436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3890" y="5676434"/>
            <a:ext cx="91478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 integrating in Content, Cable TV &amp; OTT, providers are able to control costs and improve margins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74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95"/>
            <a:ext cx="9144000" cy="7242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0" y="712464"/>
            <a:ext cx="9144000" cy="7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37" y="87604"/>
            <a:ext cx="913486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Strategic and Financial Rationales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http://www.hdicon.com/wp-content/uploads/2010/10/att_20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-20796"/>
            <a:ext cx="687458" cy="73326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037426"/>
              </p:ext>
            </p:extLst>
          </p:nvPr>
        </p:nvGraphicFramePr>
        <p:xfrm>
          <a:off x="457200" y="1301278"/>
          <a:ext cx="8229600" cy="230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599628"/>
              </p:ext>
            </p:extLst>
          </p:nvPr>
        </p:nvGraphicFramePr>
        <p:xfrm>
          <a:off x="457200" y="4082846"/>
          <a:ext cx="8229600" cy="230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26243" y="820863"/>
            <a:ext cx="333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AT&amp;T</a:t>
            </a:r>
            <a:endParaRPr lang="en-CA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10477" y="3559626"/>
            <a:ext cx="92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Starz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42617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95"/>
            <a:ext cx="9144000" cy="7242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0" y="712464"/>
            <a:ext cx="9144000" cy="7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37" y="87604"/>
            <a:ext cx="913486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Intrinsic &amp; Relative Valuation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http://www.hdicon.com/wp-content/uploads/2010/10/att_20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-20796"/>
            <a:ext cx="687458" cy="73326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03294"/>
              </p:ext>
            </p:extLst>
          </p:nvPr>
        </p:nvGraphicFramePr>
        <p:xfrm>
          <a:off x="273389" y="952496"/>
          <a:ext cx="8530772" cy="3047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1866"/>
                <a:gridCol w="4038906"/>
              </a:tblGrid>
              <a:tr h="4526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Precedent Transactions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 / EBITDA (Share Price)</a:t>
                      </a:r>
                      <a:endParaRPr lang="en-US" sz="2000" dirty="0"/>
                    </a:p>
                  </a:txBody>
                  <a:tcPr/>
                </a:tc>
              </a:tr>
              <a:tr h="5174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 Precedent</a:t>
                      </a:r>
                      <a:r>
                        <a:rPr lang="en-US" sz="2000" baseline="0" dirty="0" smtClean="0"/>
                        <a:t> Media Transactions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11.1x ($40.72)</a:t>
                      </a:r>
                      <a:endParaRPr lang="en-US" sz="2000" dirty="0"/>
                    </a:p>
                  </a:txBody>
                  <a:tcPr/>
                </a:tc>
              </a:tr>
              <a:tr h="5174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Telecom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Buying Media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9.8x ($36.19)</a:t>
                      </a:r>
                      <a:endParaRPr lang="en-US" sz="2000" dirty="0"/>
                    </a:p>
                  </a:txBody>
                  <a:tcPr/>
                </a:tc>
              </a:tr>
              <a:tr h="524903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Public Company Comparables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9.4x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($34.98)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4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Intrinsic Value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($31.17)</a:t>
                      </a:r>
                      <a:endParaRPr lang="en-US" sz="2000" dirty="0"/>
                    </a:p>
                  </a:txBody>
                  <a:tcPr/>
                </a:tc>
              </a:tr>
              <a:tr h="5174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Breakeven</a:t>
                      </a:r>
                      <a:r>
                        <a:rPr lang="en-US" sz="2000" baseline="0" dirty="0" smtClean="0"/>
                        <a:t> with Lionsgate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($37.58)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37" y="4722327"/>
            <a:ext cx="91478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AT&amp;T’s offer of a 30% premium would still be attractive and reasonable considering recent media deals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707615" y="1823822"/>
            <a:ext cx="42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37" y="6398749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Includes Comcast-NBC Universal (2013) deal &amp; Bell-Astral deal (2012)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95"/>
            <a:ext cx="9144000" cy="7242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0" y="712464"/>
            <a:ext cx="9144000" cy="7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37" y="87604"/>
            <a:ext cx="913486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Required Premium = 30% above Equity Value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http://www.hdicon.com/wp-content/uploads/2010/10/att_20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-20796"/>
            <a:ext cx="687458" cy="73326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5619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74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778"/>
            <a:ext cx="9144000" cy="53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15086</TotalTime>
  <Words>782</Words>
  <Application>Microsoft Office PowerPoint</Application>
  <PresentationFormat>On-screen Show (4:3)</PresentationFormat>
  <Paragraphs>184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Mincho</vt:lpstr>
      <vt:lpstr>Arial</vt:lpstr>
      <vt:lpstr>Baskerville Old Face</vt:lpstr>
      <vt:lpstr>Calibri</vt:lpstr>
      <vt:lpstr>Cambria</vt:lpstr>
      <vt:lpstr>Symbol</vt:lpstr>
      <vt:lpstr>Times New Roman</vt:lpstr>
      <vt:lpstr>Wingdings</vt:lpstr>
      <vt:lpstr>Office Theme</vt:lpstr>
      <vt:lpstr>Starz as a Potential Target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British Columbia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Aneeq Siddiqui</dc:creator>
  <cp:lastModifiedBy>Brandon Frison</cp:lastModifiedBy>
  <cp:revision>298</cp:revision>
  <dcterms:created xsi:type="dcterms:W3CDTF">2016-03-04T03:58:07Z</dcterms:created>
  <dcterms:modified xsi:type="dcterms:W3CDTF">2016-03-24T22:33:44Z</dcterms:modified>
</cp:coreProperties>
</file>